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drawings/drawing2.xml" ContentType="application/vnd.openxmlformats-officedocument.drawingml.chartshapes+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01" r:id="rId2"/>
    <p:sldId id="304" r:id="rId3"/>
    <p:sldId id="389" r:id="rId4"/>
    <p:sldId id="360" r:id="rId5"/>
    <p:sldId id="2537" r:id="rId6"/>
    <p:sldId id="2505" r:id="rId7"/>
    <p:sldId id="2462" r:id="rId8"/>
    <p:sldId id="2471" r:id="rId9"/>
    <p:sldId id="2541" r:id="rId10"/>
    <p:sldId id="2463" r:id="rId11"/>
    <p:sldId id="2503" r:id="rId12"/>
    <p:sldId id="2501" r:id="rId13"/>
    <p:sldId id="2539" r:id="rId14"/>
    <p:sldId id="2540" r:id="rId15"/>
    <p:sldId id="2504" r:id="rId16"/>
    <p:sldId id="2508" r:id="rId17"/>
    <p:sldId id="2538" r:id="rId18"/>
    <p:sldId id="2509"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2D2F"/>
    <a:srgbClr val="942427"/>
    <a:srgbClr val="9E2629"/>
    <a:srgbClr val="B52903"/>
    <a:srgbClr val="5E5E5E"/>
    <a:srgbClr val="6F6F6F"/>
    <a:srgbClr val="8721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16" autoAdjust="0"/>
    <p:restoredTop sz="72500" autoAdjust="0"/>
  </p:normalViewPr>
  <p:slideViewPr>
    <p:cSldViewPr>
      <p:cViewPr>
        <p:scale>
          <a:sx n="71" d="100"/>
          <a:sy n="71" d="100"/>
        </p:scale>
        <p:origin x="-240" y="-72"/>
      </p:cViewPr>
      <p:guideLst>
        <p:guide orient="horz" pos="2160"/>
        <p:guide pos="3840"/>
      </p:guideLst>
    </p:cSldViewPr>
  </p:slideViewPr>
  <p:notesTextViewPr>
    <p:cViewPr>
      <p:scale>
        <a:sx n="100" d="100"/>
        <a:sy n="100" d="100"/>
      </p:scale>
      <p:origin x="0" y="0"/>
    </p:cViewPr>
  </p:notesTextViewPr>
  <p:sorterViewPr>
    <p:cViewPr>
      <p:scale>
        <a:sx n="103" d="100"/>
        <a:sy n="103" d="100"/>
      </p:scale>
      <p:origin x="0" y="-26655"/>
    </p:cViewPr>
  </p:sorterViewPr>
  <p:notesViewPr>
    <p:cSldViewPr showGuides="1">
      <p:cViewPr varScale="1">
        <p:scale>
          <a:sx n="70" d="100"/>
          <a:sy n="70" d="100"/>
        </p:scale>
        <p:origin x="2730"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930132374757502"/>
          <c:y val="3.9150716400334795E-2"/>
          <c:w val="0.37777416409905284"/>
          <c:h val="0.91294263971219891"/>
        </c:manualLayout>
      </c:layout>
      <c:pieChart>
        <c:varyColors val="1"/>
        <c:ser>
          <c:idx val="0"/>
          <c:order val="0"/>
          <c:tx>
            <c:strRef>
              <c:f>Sheet1!$B$1</c:f>
              <c:strCache>
                <c:ptCount val="1"/>
                <c:pt idx="0">
                  <c:v>Sales</c:v>
                </c:pt>
              </c:strCache>
            </c:strRef>
          </c:tx>
          <c:spPr>
            <a:solidFill>
              <a:schemeClr val="accent6">
                <a:lumMod val="75000"/>
              </a:schemeClr>
            </a:solidFill>
          </c:spPr>
          <c:dPt>
            <c:idx val="0"/>
            <c:bubble3D val="0"/>
            <c:spPr>
              <a:solidFill>
                <a:srgbClr val="C00000"/>
              </a:solidFill>
              <a:ln w="19050">
                <a:solidFill>
                  <a:schemeClr val="lt1"/>
                </a:solidFill>
              </a:ln>
              <a:effectLst/>
            </c:spPr>
            <c:extLst xmlns:c16r2="http://schemas.microsoft.com/office/drawing/2015/06/chart">
              <c:ext xmlns:c16="http://schemas.microsoft.com/office/drawing/2014/chart" uri="{C3380CC4-5D6E-409C-BE32-E72D297353CC}">
                <c16:uniqueId val="{00000002-3B09-4BAB-8A8B-248A5146E71C}"/>
              </c:ext>
            </c:extLst>
          </c:dPt>
          <c:dPt>
            <c:idx val="1"/>
            <c:bubble3D val="0"/>
            <c:spPr>
              <a:solidFill>
                <a:schemeClr val="accent6">
                  <a:lumMod val="7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3B09-4BAB-8A8B-248A5146E71C}"/>
              </c:ext>
            </c:extLst>
          </c:dPt>
          <c:dLbls>
            <c:dLbl>
              <c:idx val="0"/>
              <c:layout/>
              <c:tx>
                <c:rich>
                  <a:bodyPr/>
                  <a:lstStyle/>
                  <a:p>
                    <a:fld id="{BEE22713-3E0E-4559-B525-B5B4EA2AB408}" type="VALUE">
                      <a:rPr lang="en-US" smtClean="0"/>
                      <a:pPr/>
                      <a:t>[VALUE]</a:t>
                    </a:fld>
                    <a:r>
                      <a:rPr lang="en-US"/>
                      <a:t> M</a:t>
                    </a:r>
                  </a:p>
                </c:rich>
              </c:tx>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2-3B09-4BAB-8A8B-248A5146E71C}"/>
                </c:ext>
              </c:extLst>
            </c:dLbl>
            <c:dLbl>
              <c:idx val="1"/>
              <c:layout/>
              <c:tx>
                <c:rich>
                  <a:bodyPr/>
                  <a:lstStyle/>
                  <a:p>
                    <a:fld id="{3FC6F091-B81B-4FF7-850E-806C326C7548}" type="VALUE">
                      <a:rPr lang="en-US" smtClean="0"/>
                      <a:pPr/>
                      <a:t>[VALUE]</a:t>
                    </a:fld>
                    <a:r>
                      <a:rPr lang="en-US"/>
                      <a:t> M</a:t>
                    </a:r>
                  </a:p>
                </c:rich>
              </c:tx>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3-3B09-4BAB-8A8B-248A5146E71C}"/>
                </c:ext>
              </c:extLst>
            </c:dLbl>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rgbClr val="FFFF00"/>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Sheet1!$A$2:$A$3</c:f>
              <c:strCache>
                <c:ptCount val="2"/>
                <c:pt idx="0">
                  <c:v>Medicare + Choice</c:v>
                </c:pt>
                <c:pt idx="1">
                  <c:v>Traditional Medicare</c:v>
                </c:pt>
              </c:strCache>
            </c:strRef>
          </c:cat>
          <c:val>
            <c:numRef>
              <c:f>Sheet1!$B$2:$B$3</c:f>
              <c:numCache>
                <c:formatCode>General</c:formatCode>
                <c:ptCount val="2"/>
                <c:pt idx="0">
                  <c:v>5</c:v>
                </c:pt>
                <c:pt idx="1">
                  <c:v>37</c:v>
                </c:pt>
              </c:numCache>
            </c:numRef>
          </c:val>
          <c:extLst xmlns:c16r2="http://schemas.microsoft.com/office/drawing/2015/06/chart">
            <c:ext xmlns:c16="http://schemas.microsoft.com/office/drawing/2014/chart" uri="{C3380CC4-5D6E-409C-BE32-E72D297353CC}">
              <c16:uniqueId val="{00000000-3B09-4BAB-8A8B-248A5146E71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71048183118248087"/>
          <c:y val="0.31601621061963353"/>
          <c:w val="0.28295361739519975"/>
          <c:h val="0.23741584038723906"/>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930132374757502"/>
          <c:y val="3.9150716400334795E-2"/>
          <c:w val="0.37777416409905284"/>
          <c:h val="0.91294263971219891"/>
        </c:manualLayout>
      </c:layout>
      <c:pieChart>
        <c:varyColors val="1"/>
        <c:ser>
          <c:idx val="0"/>
          <c:order val="0"/>
          <c:tx>
            <c:strRef>
              <c:f>Sheet1!$B$1</c:f>
              <c:strCache>
                <c:ptCount val="1"/>
                <c:pt idx="0">
                  <c:v>Sales</c:v>
                </c:pt>
              </c:strCache>
            </c:strRef>
          </c:tx>
          <c:dPt>
            <c:idx val="0"/>
            <c:bubble3D val="0"/>
            <c:spPr>
              <a:solidFill>
                <a:srgbClr val="C00000"/>
              </a:solidFill>
              <a:ln w="19050">
                <a:solidFill>
                  <a:schemeClr val="lt1"/>
                </a:solidFill>
              </a:ln>
              <a:effectLst/>
            </c:spPr>
            <c:extLst xmlns:c16r2="http://schemas.microsoft.com/office/drawing/2015/06/chart">
              <c:ext xmlns:c16="http://schemas.microsoft.com/office/drawing/2014/chart" uri="{C3380CC4-5D6E-409C-BE32-E72D297353CC}">
                <c16:uniqueId val="{00000002-3B09-4BAB-8A8B-248A5146E71C}"/>
              </c:ext>
            </c:extLst>
          </c:dPt>
          <c:dPt>
            <c:idx val="1"/>
            <c:bubble3D val="0"/>
            <c:spPr>
              <a:solidFill>
                <a:schemeClr val="accent6">
                  <a:lumMod val="7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3B09-4BAB-8A8B-248A5146E71C}"/>
              </c:ext>
            </c:extLst>
          </c:dPt>
          <c:dLbls>
            <c:dLbl>
              <c:idx val="0"/>
              <c:layout>
                <c:manualLayout>
                  <c:x val="-0.21143506952221783"/>
                  <c:y val="8.6415382325391671E-2"/>
                </c:manualLayout>
              </c:layout>
              <c:tx>
                <c:rich>
                  <a:bodyPr rot="0" spcFirstLastPara="1" vertOverflow="ellipsis" vert="horz" wrap="square" lIns="38100" tIns="19050" rIns="38100" bIns="19050" anchor="ctr" anchorCtr="1">
                    <a:noAutofit/>
                  </a:bodyPr>
                  <a:lstStyle/>
                  <a:p>
                    <a:pPr>
                      <a:defRPr sz="2800" b="1" i="0" u="none" strike="noStrike" kern="1200" baseline="0">
                        <a:solidFill>
                          <a:schemeClr val="tx1"/>
                        </a:solidFill>
                        <a:effectLst>
                          <a:outerShdw blurRad="50800" dist="38100" dir="2700000" algn="tl" rotWithShape="0">
                            <a:prstClr val="black">
                              <a:alpha val="40000"/>
                            </a:prstClr>
                          </a:outerShdw>
                        </a:effectLst>
                        <a:latin typeface="+mn-lt"/>
                        <a:ea typeface="+mn-ea"/>
                        <a:cs typeface="+mn-cs"/>
                      </a:defRPr>
                    </a:pPr>
                    <a:endParaRPr lang="en-US" sz="2800" b="1" baseline="0" dirty="0">
                      <a:solidFill>
                        <a:schemeClr val="tx1"/>
                      </a:solidFill>
                      <a:effectLst>
                        <a:outerShdw blurRad="50800" dist="38100" dir="2700000" algn="tl" rotWithShape="0">
                          <a:prstClr val="black">
                            <a:alpha val="40000"/>
                          </a:prstClr>
                        </a:outerShdw>
                      </a:effectLst>
                    </a:endParaRPr>
                  </a:p>
                  <a:p>
                    <a:pPr>
                      <a:defRPr sz="2800" b="1" i="0" u="none" strike="noStrike" kern="1200" baseline="0">
                        <a:solidFill>
                          <a:schemeClr val="tx1"/>
                        </a:solidFill>
                        <a:effectLst>
                          <a:outerShdw blurRad="50800" dist="38100" dir="2700000" algn="tl" rotWithShape="0">
                            <a:prstClr val="black">
                              <a:alpha val="40000"/>
                            </a:prstClr>
                          </a:outerShdw>
                        </a:effectLst>
                        <a:latin typeface="+mn-lt"/>
                        <a:ea typeface="+mn-ea"/>
                        <a:cs typeface="+mn-cs"/>
                      </a:defRPr>
                    </a:pPr>
                    <a:r>
                      <a:rPr lang="en-US" sz="3600" b="1" baseline="0" dirty="0">
                        <a:solidFill>
                          <a:srgbClr val="FFFF00"/>
                        </a:solidFill>
                        <a:effectLst>
                          <a:outerShdw blurRad="50800" dist="38100" dir="2700000" algn="tl" rotWithShape="0">
                            <a:prstClr val="black">
                              <a:alpha val="40000"/>
                            </a:prstClr>
                          </a:outerShdw>
                        </a:effectLst>
                      </a:rPr>
                      <a:t>27 M</a:t>
                    </a:r>
                  </a:p>
                </c:rich>
              </c:tx>
              <c:spPr>
                <a:noFill/>
                <a:ln>
                  <a:noFill/>
                </a:ln>
                <a:effectLst/>
              </c:spPr>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manualLayout>
                      <c:w val="0.22196251283806914"/>
                      <c:h val="0.3623786522674175"/>
                    </c:manualLayout>
                  </c15:layout>
                  <c15:showDataLabelsRange val="0"/>
                </c:ext>
                <c:ext xmlns:c16="http://schemas.microsoft.com/office/drawing/2014/chart" uri="{C3380CC4-5D6E-409C-BE32-E72D297353CC}">
                  <c16:uniqueId val="{00000002-3B09-4BAB-8A8B-248A5146E71C}"/>
                </c:ext>
              </c:extLst>
            </c:dLbl>
            <c:dLbl>
              <c:idx val="1"/>
              <c:layout>
                <c:manualLayout>
                  <c:x val="0.22356923792622202"/>
                  <c:y val="-6.2331464901524927E-2"/>
                </c:manualLayout>
              </c:layout>
              <c:tx>
                <c:rich>
                  <a:bodyPr rot="0" spcFirstLastPara="1" vertOverflow="ellipsis" vert="horz" wrap="square" lIns="38100" tIns="19050" rIns="38100" bIns="19050" anchor="ctr" anchorCtr="1">
                    <a:spAutoFit/>
                  </a:bodyPr>
                  <a:lstStyle/>
                  <a:p>
                    <a:pPr>
                      <a:defRPr sz="2800" b="1" i="0" u="none" strike="noStrike" kern="1200" baseline="0">
                        <a:solidFill>
                          <a:schemeClr val="bg1"/>
                        </a:solidFill>
                        <a:effectLst>
                          <a:outerShdw blurRad="50800" dist="38100" dir="2700000" algn="tl" rotWithShape="0">
                            <a:prstClr val="black">
                              <a:alpha val="40000"/>
                            </a:prstClr>
                          </a:outerShdw>
                        </a:effectLst>
                        <a:latin typeface="+mn-lt"/>
                        <a:ea typeface="+mn-ea"/>
                        <a:cs typeface="+mn-cs"/>
                      </a:defRPr>
                    </a:pPr>
                    <a:endParaRPr lang="en-US" sz="2800" b="1" baseline="0" dirty="0">
                      <a:solidFill>
                        <a:schemeClr val="bg1"/>
                      </a:solidFill>
                      <a:effectLst>
                        <a:outerShdw blurRad="50800" dist="38100" dir="2700000" algn="tl" rotWithShape="0">
                          <a:prstClr val="black">
                            <a:alpha val="40000"/>
                          </a:prstClr>
                        </a:outerShdw>
                      </a:effectLst>
                    </a:endParaRPr>
                  </a:p>
                  <a:p>
                    <a:pPr>
                      <a:defRPr sz="2800" b="1" i="0" u="none" strike="noStrike" kern="1200" baseline="0">
                        <a:solidFill>
                          <a:schemeClr val="bg1"/>
                        </a:solidFill>
                        <a:effectLst>
                          <a:outerShdw blurRad="50800" dist="38100" dir="2700000" algn="tl" rotWithShape="0">
                            <a:prstClr val="black">
                              <a:alpha val="40000"/>
                            </a:prstClr>
                          </a:outerShdw>
                        </a:effectLst>
                        <a:latin typeface="+mn-lt"/>
                        <a:ea typeface="+mn-ea"/>
                        <a:cs typeface="+mn-cs"/>
                      </a:defRPr>
                    </a:pPr>
                    <a:r>
                      <a:rPr lang="en-US" sz="3600" b="1" baseline="0" dirty="0">
                        <a:solidFill>
                          <a:srgbClr val="FFFF00"/>
                        </a:solidFill>
                        <a:effectLst>
                          <a:outerShdw blurRad="50800" dist="38100" dir="2700000" algn="tl" rotWithShape="0">
                            <a:prstClr val="black">
                              <a:alpha val="40000"/>
                            </a:prstClr>
                          </a:outerShdw>
                        </a:effectLst>
                      </a:rPr>
                      <a:t>36 M</a:t>
                    </a:r>
                  </a:p>
                </c:rich>
              </c:tx>
              <c:spPr>
                <a:noFill/>
                <a:ln>
                  <a:noFill/>
                </a:ln>
                <a:effectLst/>
              </c:spPr>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manualLayout>
                      <c:w val="0.22524753699265848"/>
                      <c:h val="0.33088649973870105"/>
                    </c:manualLayout>
                  </c15:layout>
                  <c15:showDataLabelsRange val="0"/>
                </c:ext>
                <c:ext xmlns:c16="http://schemas.microsoft.com/office/drawing/2014/chart" uri="{C3380CC4-5D6E-409C-BE32-E72D297353CC}">
                  <c16:uniqueId val="{00000003-3B09-4BAB-8A8B-248A5146E71C}"/>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effectLst>
                      <a:outerShdw blurRad="50800" dist="38100" dir="2700000" algn="tl" rotWithShape="0">
                        <a:prstClr val="black">
                          <a:alpha val="40000"/>
                        </a:prstClr>
                      </a:outerShdw>
                    </a:effectLst>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Sheet1!$A$2:$A$3</c:f>
              <c:strCache>
                <c:ptCount val="2"/>
                <c:pt idx="0">
                  <c:v>Medicare Advantage</c:v>
                </c:pt>
                <c:pt idx="1">
                  <c:v>Traditional Medicare</c:v>
                </c:pt>
              </c:strCache>
            </c:strRef>
          </c:cat>
          <c:val>
            <c:numRef>
              <c:f>Sheet1!$B$2:$B$3</c:f>
              <c:numCache>
                <c:formatCode>General</c:formatCode>
                <c:ptCount val="2"/>
                <c:pt idx="0">
                  <c:v>46</c:v>
                </c:pt>
                <c:pt idx="1">
                  <c:v>54</c:v>
                </c:pt>
              </c:numCache>
            </c:numRef>
          </c:val>
          <c:extLst xmlns:c16r2="http://schemas.microsoft.com/office/drawing/2015/06/chart">
            <c:ext xmlns:c16="http://schemas.microsoft.com/office/drawing/2014/chart" uri="{C3380CC4-5D6E-409C-BE32-E72D297353CC}">
              <c16:uniqueId val="{00000000-3B09-4BAB-8A8B-248A5146E71C}"/>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1157592308620055"/>
          <c:y val="0.35779276689915157"/>
          <c:w val="0.28185952549147986"/>
          <c:h val="0.19563928410772105"/>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lt1"/>
                </a:solidFill>
                <a:latin typeface="+mn-lt"/>
                <a:ea typeface="+mn-ea"/>
                <a:cs typeface="+mn-cs"/>
              </a:defRPr>
            </a:pPr>
            <a:r>
              <a:rPr lang="en-US" sz="2800" b="1" dirty="0">
                <a:solidFill>
                  <a:schemeClr val="lt1"/>
                </a:solidFill>
                <a:latin typeface="+mn-lt"/>
                <a:ea typeface="+mn-ea"/>
                <a:cs typeface="+mn-cs"/>
              </a:rPr>
              <a:t>Traditional</a:t>
            </a:r>
            <a:r>
              <a:rPr lang="en-US" sz="2800" b="1" baseline="0" dirty="0">
                <a:solidFill>
                  <a:schemeClr val="lt1"/>
                </a:solidFill>
                <a:latin typeface="+mn-lt"/>
                <a:ea typeface="+mn-ea"/>
                <a:cs typeface="+mn-cs"/>
              </a:rPr>
              <a:t> Medicare</a:t>
            </a:r>
            <a:endParaRPr lang="en-US" sz="2800" b="1" dirty="0"/>
          </a:p>
        </c:rich>
      </c:tx>
      <c:layout>
        <c:manualLayout>
          <c:xMode val="edge"/>
          <c:yMode val="edge"/>
          <c:x val="0.18400744586645226"/>
          <c:y val="9.8824455862430126E-3"/>
        </c:manualLayout>
      </c:layout>
      <c:overlay val="0"/>
      <c:spPr>
        <a:solidFill>
          <a:schemeClr val="accent1"/>
        </a:solidFill>
        <a:ln w="12700" cap="flat" cmpd="sng" algn="ctr">
          <a:solidFill>
            <a:schemeClr val="accent1">
              <a:shade val="50000"/>
            </a:schemeClr>
          </a:solidFill>
          <a:prstDash val="solid"/>
          <a:miter lim="800000"/>
        </a:ln>
        <a:effectLst/>
      </c:spPr>
    </c:title>
    <c:autoTitleDeleted val="0"/>
    <c:plotArea>
      <c:layout/>
      <c:pieChart>
        <c:varyColors val="1"/>
        <c:ser>
          <c:idx val="0"/>
          <c:order val="0"/>
          <c:tx>
            <c:strRef>
              <c:f>Sheet1!$B$1</c:f>
              <c:strCache>
                <c:ptCount val="1"/>
                <c:pt idx="0">
                  <c:v>Sales</c:v>
                </c:pt>
              </c:strCache>
            </c:strRef>
          </c:tx>
          <c:dPt>
            <c:idx val="0"/>
            <c:bubble3D val="0"/>
            <c:spPr>
              <a:solidFill>
                <a:schemeClr val="accent6">
                  <a:lumMod val="7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E74F-4AEE-B695-A6F9B3376C03}"/>
              </c:ext>
            </c:extLst>
          </c:dPt>
          <c:dPt>
            <c:idx val="1"/>
            <c:bubble3D val="0"/>
            <c:spPr>
              <a:solidFill>
                <a:srgbClr val="C00000"/>
              </a:solidFill>
              <a:ln w="19050">
                <a:solidFill>
                  <a:schemeClr val="lt1"/>
                </a:solidFill>
              </a:ln>
              <a:effectLst/>
            </c:spPr>
            <c:extLst xmlns:c16r2="http://schemas.microsoft.com/office/drawing/2015/06/chart">
              <c:ext xmlns:c16="http://schemas.microsoft.com/office/drawing/2014/chart" uri="{C3380CC4-5D6E-409C-BE32-E72D297353CC}">
                <c16:uniqueId val="{00000002-E74F-4AEE-B695-A6F9B3376C03}"/>
              </c:ext>
            </c:extLst>
          </c:dPt>
          <c:cat>
            <c:strRef>
              <c:f>Sheet1!$A$2:$A$3</c:f>
              <c:strCache>
                <c:ptCount val="2"/>
                <c:pt idx="0">
                  <c:v>Patient Care</c:v>
                </c:pt>
                <c:pt idx="1">
                  <c:v>Administration</c:v>
                </c:pt>
              </c:strCache>
            </c:strRef>
          </c:cat>
          <c:val>
            <c:numRef>
              <c:f>Sheet1!$B$2:$B$3</c:f>
              <c:numCache>
                <c:formatCode>General</c:formatCode>
                <c:ptCount val="2"/>
                <c:pt idx="0">
                  <c:v>98</c:v>
                </c:pt>
                <c:pt idx="1">
                  <c:v>2</c:v>
                </c:pt>
              </c:numCache>
            </c:numRef>
          </c:val>
          <c:extLst xmlns:c16r2="http://schemas.microsoft.com/office/drawing/2015/06/chart">
            <c:ext xmlns:c16="http://schemas.microsoft.com/office/drawing/2014/chart" uri="{C3380CC4-5D6E-409C-BE32-E72D297353CC}">
              <c16:uniqueId val="{00000000-E74F-4AEE-B695-A6F9B3376C0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lt1"/>
                </a:solidFill>
                <a:latin typeface="+mn-lt"/>
                <a:ea typeface="+mn-ea"/>
                <a:cs typeface="+mn-cs"/>
              </a:defRPr>
            </a:pPr>
            <a:r>
              <a:rPr lang="en-US" sz="2800" b="1" dirty="0">
                <a:solidFill>
                  <a:schemeClr val="lt1"/>
                </a:solidFill>
                <a:latin typeface="+mn-lt"/>
                <a:ea typeface="+mn-ea"/>
                <a:cs typeface="+mn-cs"/>
              </a:rPr>
              <a:t>Medicare Advantage</a:t>
            </a:r>
            <a:endParaRPr lang="en-US" sz="2800" b="1" dirty="0"/>
          </a:p>
        </c:rich>
      </c:tx>
      <c:overlay val="0"/>
      <c:spPr>
        <a:solidFill>
          <a:schemeClr val="accent1"/>
        </a:solidFill>
        <a:ln w="12700" cap="flat" cmpd="sng" algn="ctr">
          <a:solidFill>
            <a:schemeClr val="accent1">
              <a:shade val="50000"/>
            </a:schemeClr>
          </a:solidFill>
          <a:prstDash val="solid"/>
          <a:miter lim="800000"/>
        </a:ln>
        <a:effectLst/>
      </c:spPr>
    </c:title>
    <c:autoTitleDeleted val="0"/>
    <c:plotArea>
      <c:layout/>
      <c:pieChart>
        <c:varyColors val="1"/>
        <c:ser>
          <c:idx val="0"/>
          <c:order val="0"/>
          <c:tx>
            <c:strRef>
              <c:f>Sheet1!$B$1</c:f>
              <c:strCache>
                <c:ptCount val="1"/>
                <c:pt idx="0">
                  <c:v>Sales</c:v>
                </c:pt>
              </c:strCache>
            </c:strRef>
          </c:tx>
          <c:dPt>
            <c:idx val="0"/>
            <c:bubble3D val="0"/>
            <c:spPr>
              <a:solidFill>
                <a:srgbClr val="C00000"/>
              </a:solidFill>
              <a:ln w="19050">
                <a:solidFill>
                  <a:schemeClr val="lt1"/>
                </a:solidFill>
              </a:ln>
              <a:effectLst/>
            </c:spPr>
            <c:extLst xmlns:c16r2="http://schemas.microsoft.com/office/drawing/2015/06/chart">
              <c:ext xmlns:c16="http://schemas.microsoft.com/office/drawing/2014/chart" uri="{C3380CC4-5D6E-409C-BE32-E72D297353CC}">
                <c16:uniqueId val="{00000001-E28B-41C1-8B40-D6501B6AA670}"/>
              </c:ext>
            </c:extLst>
          </c:dPt>
          <c:dPt>
            <c:idx val="1"/>
            <c:bubble3D val="0"/>
            <c:spPr>
              <a:solidFill>
                <a:schemeClr val="accent6">
                  <a:lumMod val="7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E28B-41C1-8B40-D6501B6AA670}"/>
              </c:ext>
            </c:extLst>
          </c:dPt>
          <c:cat>
            <c:strRef>
              <c:f>Sheet1!$A$2:$A$3</c:f>
              <c:strCache>
                <c:ptCount val="2"/>
                <c:pt idx="0">
                  <c:v>Administration</c:v>
                </c:pt>
                <c:pt idx="1">
                  <c:v>Patient Care</c:v>
                </c:pt>
              </c:strCache>
            </c:strRef>
          </c:cat>
          <c:val>
            <c:numRef>
              <c:f>Sheet1!$B$2:$B$3</c:f>
              <c:numCache>
                <c:formatCode>General</c:formatCode>
                <c:ptCount val="2"/>
                <c:pt idx="0">
                  <c:v>15</c:v>
                </c:pt>
                <c:pt idx="1">
                  <c:v>85</c:v>
                </c:pt>
              </c:numCache>
            </c:numRef>
          </c:val>
          <c:extLst xmlns:c16r2="http://schemas.microsoft.com/office/drawing/2015/06/chart">
            <c:ext xmlns:c16="http://schemas.microsoft.com/office/drawing/2014/chart" uri="{C3380CC4-5D6E-409C-BE32-E72D297353CC}">
              <c16:uniqueId val="{00000004-E28B-41C1-8B40-D6501B6AA67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userShapes r:id="rId1"/>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lt1"/>
                </a:solidFill>
                <a:latin typeface="+mn-lt"/>
                <a:ea typeface="+mn-ea"/>
                <a:cs typeface="+mn-cs"/>
              </a:defRPr>
            </a:pPr>
            <a:r>
              <a:rPr lang="en-US" sz="2800" b="1" dirty="0">
                <a:solidFill>
                  <a:schemeClr val="lt1"/>
                </a:solidFill>
                <a:latin typeface="+mn-lt"/>
                <a:ea typeface="+mn-ea"/>
                <a:cs typeface="+mn-cs"/>
              </a:rPr>
              <a:t>DCEs &amp;</a:t>
            </a:r>
            <a:r>
              <a:rPr lang="en-US" sz="2800" b="1" baseline="0" dirty="0">
                <a:solidFill>
                  <a:schemeClr val="lt1"/>
                </a:solidFill>
                <a:latin typeface="+mn-lt"/>
                <a:ea typeface="+mn-ea"/>
                <a:cs typeface="+mn-cs"/>
              </a:rPr>
              <a:t> </a:t>
            </a:r>
            <a:r>
              <a:rPr lang="en-US" sz="2800" b="1" dirty="0">
                <a:solidFill>
                  <a:schemeClr val="lt1"/>
                </a:solidFill>
                <a:latin typeface="+mn-lt"/>
                <a:ea typeface="+mn-ea"/>
                <a:cs typeface="+mn-cs"/>
              </a:rPr>
              <a:t>ACO</a:t>
            </a:r>
            <a:r>
              <a:rPr lang="en-US" sz="2800" b="1" baseline="0" dirty="0">
                <a:solidFill>
                  <a:schemeClr val="lt1"/>
                </a:solidFill>
                <a:latin typeface="+mn-lt"/>
                <a:ea typeface="+mn-ea"/>
                <a:cs typeface="+mn-cs"/>
              </a:rPr>
              <a:t> REACH</a:t>
            </a:r>
            <a:endParaRPr lang="en-US" sz="2800" b="1" dirty="0"/>
          </a:p>
        </c:rich>
      </c:tx>
      <c:layout>
        <c:manualLayout>
          <c:xMode val="edge"/>
          <c:yMode val="edge"/>
          <c:x val="0.2361644925332182"/>
          <c:y val="1.9764891172486025E-2"/>
        </c:manualLayout>
      </c:layout>
      <c:overlay val="0"/>
      <c:spPr>
        <a:solidFill>
          <a:schemeClr val="accent1"/>
        </a:solidFill>
        <a:ln w="12700" cap="flat" cmpd="sng" algn="ctr">
          <a:solidFill>
            <a:schemeClr val="accent1">
              <a:shade val="50000"/>
            </a:schemeClr>
          </a:solidFill>
          <a:prstDash val="solid"/>
          <a:miter lim="800000"/>
        </a:ln>
        <a:effectLst/>
      </c:spPr>
    </c:title>
    <c:autoTitleDeleted val="0"/>
    <c:plotArea>
      <c:layout/>
      <c:pieChart>
        <c:varyColors val="1"/>
        <c:ser>
          <c:idx val="0"/>
          <c:order val="0"/>
          <c:tx>
            <c:strRef>
              <c:f>Sheet1!$B$1</c:f>
              <c:strCache>
                <c:ptCount val="1"/>
                <c:pt idx="0">
                  <c:v>Sales</c:v>
                </c:pt>
              </c:strCache>
            </c:strRef>
          </c:tx>
          <c:dPt>
            <c:idx val="0"/>
            <c:bubble3D val="0"/>
            <c:spPr>
              <a:solidFill>
                <a:srgbClr val="C00000"/>
              </a:solidFill>
              <a:ln w="19050">
                <a:solidFill>
                  <a:schemeClr val="lt1"/>
                </a:solidFill>
              </a:ln>
              <a:effectLst/>
            </c:spPr>
            <c:extLst xmlns:c16r2="http://schemas.microsoft.com/office/drawing/2015/06/chart">
              <c:ext xmlns:c16="http://schemas.microsoft.com/office/drawing/2014/chart" uri="{C3380CC4-5D6E-409C-BE32-E72D297353CC}">
                <c16:uniqueId val="{00000001-036D-446B-9C45-6BE967CCEA1A}"/>
              </c:ext>
            </c:extLst>
          </c:dPt>
          <c:dPt>
            <c:idx val="1"/>
            <c:bubble3D val="0"/>
            <c:spPr>
              <a:solidFill>
                <a:schemeClr val="accent6">
                  <a:lumMod val="7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036D-446B-9C45-6BE967CCEA1A}"/>
              </c:ext>
            </c:extLst>
          </c:dPt>
          <c:cat>
            <c:strRef>
              <c:f>Sheet1!$A$2:$A$3</c:f>
              <c:strCache>
                <c:ptCount val="2"/>
                <c:pt idx="0">
                  <c:v>Administration</c:v>
                </c:pt>
                <c:pt idx="1">
                  <c:v>Patient Care</c:v>
                </c:pt>
              </c:strCache>
            </c:strRef>
          </c:cat>
          <c:val>
            <c:numRef>
              <c:f>Sheet1!$B$2:$B$3</c:f>
              <c:numCache>
                <c:formatCode>General</c:formatCode>
                <c:ptCount val="2"/>
                <c:pt idx="0">
                  <c:v>40</c:v>
                </c:pt>
                <c:pt idx="1">
                  <c:v>60</c:v>
                </c:pt>
              </c:numCache>
            </c:numRef>
          </c:val>
          <c:extLst xmlns:c16r2="http://schemas.microsoft.com/office/drawing/2015/06/chart">
            <c:ext xmlns:c16="http://schemas.microsoft.com/office/drawing/2014/chart" uri="{C3380CC4-5D6E-409C-BE32-E72D297353CC}">
              <c16:uniqueId val="{00000004-036D-446B-9C45-6BE967CCEA1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userShapes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0.48013</cdr:x>
      <cdr:y>0.26485</cdr:y>
    </cdr:from>
    <cdr:to>
      <cdr:x>0.88797</cdr:x>
      <cdr:y>0.50203</cdr:y>
    </cdr:to>
    <cdr:sp macro="" textlink="">
      <cdr:nvSpPr>
        <cdr:cNvPr id="2" name="TextBox 1">
          <a:extLst xmlns:a="http://schemas.openxmlformats.org/drawingml/2006/main">
            <a:ext uri="{FF2B5EF4-FFF2-40B4-BE49-F238E27FC236}">
              <a16:creationId xmlns:a16="http://schemas.microsoft.com/office/drawing/2014/main" xmlns="" id="{4AF09355-A7FB-40FF-A00B-44DF2618074B}"/>
            </a:ext>
          </a:extLst>
        </cdr:cNvPr>
        <cdr:cNvSpPr txBox="1"/>
      </cdr:nvSpPr>
      <cdr:spPr>
        <a:xfrm xmlns:a="http://schemas.openxmlformats.org/drawingml/2006/main">
          <a:off x="2708801" y="1021099"/>
          <a:ext cx="2300942"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a:solidFill>
                <a:schemeClr val="bg1"/>
              </a:solidFill>
            </a:rPr>
            <a:t>15% Adm</a:t>
          </a:r>
        </a:p>
        <a:p xmlns:a="http://schemas.openxmlformats.org/drawingml/2006/main">
          <a:r>
            <a:rPr lang="en-US" sz="2400" b="1" dirty="0">
              <a:solidFill>
                <a:schemeClr val="bg1"/>
              </a:solidFill>
            </a:rPr>
            <a:t>&amp; Profit</a:t>
          </a:r>
        </a:p>
      </cdr:txBody>
    </cdr:sp>
  </cdr:relSizeAnchor>
</c:userShapes>
</file>

<file path=ppt/drawings/drawing2.xml><?xml version="1.0" encoding="utf-8"?>
<c:userShapes xmlns:c="http://schemas.openxmlformats.org/drawingml/2006/chart">
  <cdr:relSizeAnchor xmlns:cdr="http://schemas.openxmlformats.org/drawingml/2006/chartDrawing">
    <cdr:from>
      <cdr:x>0.5</cdr:x>
      <cdr:y>0.33032</cdr:y>
    </cdr:from>
    <cdr:to>
      <cdr:x>0.74469</cdr:x>
      <cdr:y>0.66968</cdr:y>
    </cdr:to>
    <cdr:sp macro="" textlink="">
      <cdr:nvSpPr>
        <cdr:cNvPr id="2" name="TextBox 1">
          <a:extLst xmlns:a="http://schemas.openxmlformats.org/drawingml/2006/main">
            <a:ext uri="{FF2B5EF4-FFF2-40B4-BE49-F238E27FC236}">
              <a16:creationId xmlns:a16="http://schemas.microsoft.com/office/drawing/2014/main" xmlns="" id="{7FFE6BE9-244E-4F77-B626-FDEE29EB830C}"/>
            </a:ext>
          </a:extLst>
        </cdr:cNvPr>
        <cdr:cNvSpPr txBox="1"/>
      </cdr:nvSpPr>
      <cdr:spPr>
        <a:xfrm xmlns:a="http://schemas.openxmlformats.org/drawingml/2006/main">
          <a:off x="2820894" y="1273481"/>
          <a:ext cx="1380505" cy="130835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a:solidFill>
                <a:schemeClr val="bg1"/>
              </a:solidFill>
            </a:rPr>
            <a:t>Up to 40%</a:t>
          </a:r>
        </a:p>
        <a:p xmlns:a="http://schemas.openxmlformats.org/drawingml/2006/main">
          <a:r>
            <a:rPr lang="en-US" sz="2400" b="1" dirty="0">
              <a:solidFill>
                <a:schemeClr val="bg1"/>
              </a:solidFill>
            </a:rPr>
            <a:t>Adm &amp; </a:t>
          </a:r>
        </a:p>
        <a:p xmlns:a="http://schemas.openxmlformats.org/drawingml/2006/main">
          <a:r>
            <a:rPr lang="en-US" sz="2400" b="1" dirty="0">
              <a:solidFill>
                <a:schemeClr val="bg1"/>
              </a:solidFill>
            </a:rPr>
            <a:t>Profit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a:p>
        </p:txBody>
      </p:sp>
      <p:sp>
        <p:nvSpPr>
          <p:cNvPr id="3" name="Date Placeholder 2"/>
          <p:cNvSpPr>
            <a:spLocks noGrp="1"/>
          </p:cNvSpPr>
          <p:nvPr>
            <p:ph type="dt" sz="quarter" idx="1"/>
          </p:nvPr>
        </p:nvSpPr>
        <p:spPr>
          <a:xfrm>
            <a:off x="3970938" y="1"/>
            <a:ext cx="3037840" cy="466434"/>
          </a:xfrm>
          <a:prstGeom prst="rect">
            <a:avLst/>
          </a:prstGeom>
        </p:spPr>
        <p:txBody>
          <a:bodyPr vert="horz" lIns="93164" tIns="46582" rIns="93164" bIns="46582" rtlCol="0"/>
          <a:lstStyle>
            <a:lvl1pPr algn="r">
              <a:defRPr sz="1200"/>
            </a:lvl1pPr>
          </a:lstStyle>
          <a:p>
            <a:fld id="{043B725B-653D-4166-A8E9-72A38A1847CF}" type="datetimeFigureOut">
              <a:rPr lang="en-US"/>
              <a:t>1/20/2023</a:t>
            </a:fld>
            <a:endParaRPr/>
          </a:p>
        </p:txBody>
      </p:sp>
      <p:sp>
        <p:nvSpPr>
          <p:cNvPr id="4" name="Footer Placeholder 3"/>
          <p:cNvSpPr>
            <a:spLocks noGrp="1"/>
          </p:cNvSpPr>
          <p:nvPr>
            <p:ph type="ftr" sz="quarter" idx="2"/>
          </p:nvPr>
        </p:nvSpPr>
        <p:spPr>
          <a:xfrm>
            <a:off x="0" y="8829968"/>
            <a:ext cx="3037840" cy="466433"/>
          </a:xfrm>
          <a:prstGeom prst="rect">
            <a:avLst/>
          </a:prstGeom>
        </p:spPr>
        <p:txBody>
          <a:bodyPr vert="horz" lIns="93164" tIns="46582" rIns="93164" bIns="46582" rtlCol="0" anchor="b"/>
          <a:lstStyle>
            <a:lvl1pPr algn="l">
              <a:defRPr sz="1200"/>
            </a:lvl1pPr>
          </a:lstStyle>
          <a:p>
            <a:endParaRPr/>
          </a:p>
        </p:txBody>
      </p:sp>
      <p:sp>
        <p:nvSpPr>
          <p:cNvPr id="5" name="Slide Number Placeholder 4"/>
          <p:cNvSpPr>
            <a:spLocks noGrp="1"/>
          </p:cNvSpPr>
          <p:nvPr>
            <p:ph type="sldNum" sz="quarter" idx="3"/>
          </p:nvPr>
        </p:nvSpPr>
        <p:spPr>
          <a:xfrm>
            <a:off x="3970938" y="8829968"/>
            <a:ext cx="3037840" cy="466433"/>
          </a:xfrm>
          <a:prstGeom prst="rect">
            <a:avLst/>
          </a:prstGeom>
        </p:spPr>
        <p:txBody>
          <a:bodyPr vert="horz" lIns="93164" tIns="46582" rIns="93164" bIns="46582" rtlCol="0" anchor="b"/>
          <a:lstStyle>
            <a:lvl1pPr algn="r">
              <a:defRPr sz="1200"/>
            </a:lvl1pPr>
          </a:lstStyle>
          <a:p>
            <a:fld id="{9E861E8E-D392-497B-BB21-122DD7C27CF3}" type="slidenum">
              <a:rPr/>
              <a:t>‹#›</a:t>
            </a:fld>
            <a:endParaRPr/>
          </a:p>
        </p:txBody>
      </p:sp>
    </p:spTree>
    <p:extLst>
      <p:ext uri="{BB962C8B-B14F-4D97-AF65-F5344CB8AC3E}">
        <p14:creationId xmlns:p14="http://schemas.microsoft.com/office/powerpoint/2010/main" val="120835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783F64CD-0576-4A9A-BD06-7889D6E60BDC}" type="datetimeFigureOut">
              <a:rPr lang="en-US"/>
              <a:t>1/20/2023</a:t>
            </a:fld>
            <a:endParaRPr/>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4" tIns="46582" rIns="93164" bIns="46582"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9555D449-B875-4B8D-8E66-224D27E54C9A}" type="slidenum">
              <a:rPr/>
              <a:t>‹#›</a:t>
            </a:fld>
            <a:endParaRPr/>
          </a:p>
        </p:txBody>
      </p:sp>
    </p:spTree>
    <p:extLst>
      <p:ext uri="{BB962C8B-B14F-4D97-AF65-F5344CB8AC3E}">
        <p14:creationId xmlns:p14="http://schemas.microsoft.com/office/powerpoint/2010/main" val="1349979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knows </a:t>
            </a:r>
          </a:p>
        </p:txBody>
      </p:sp>
      <p:sp>
        <p:nvSpPr>
          <p:cNvPr id="4" name="Slide Number Placeholder 3"/>
          <p:cNvSpPr>
            <a:spLocks noGrp="1"/>
          </p:cNvSpPr>
          <p:nvPr>
            <p:ph type="sldNum" sz="quarter" idx="5"/>
          </p:nvPr>
        </p:nvSpPr>
        <p:spPr/>
        <p:txBody>
          <a:bodyPr/>
          <a:lstStyle/>
          <a:p>
            <a:fld id="{9555D449-B875-4B8D-8E66-224D27E54C9A}" type="slidenum">
              <a:rPr lang="en-US" smtClean="0"/>
              <a:t>1</a:t>
            </a:fld>
            <a:endParaRPr lang="en-US" dirty="0"/>
          </a:p>
        </p:txBody>
      </p:sp>
    </p:spTree>
    <p:extLst>
      <p:ext uri="{BB962C8B-B14F-4D97-AF65-F5344CB8AC3E}">
        <p14:creationId xmlns:p14="http://schemas.microsoft.com/office/powerpoint/2010/main" val="6366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What’s happening is people in traditional Medicare will be switched to ACO Reach without their consent or knowledge simply because your PCP is part of an ACO Reach. Patients have no say whatsoever</a:t>
            </a:r>
          </a:p>
          <a:p>
            <a:endParaRPr lang="en-US" dirty="0"/>
          </a:p>
        </p:txBody>
      </p:sp>
      <p:sp>
        <p:nvSpPr>
          <p:cNvPr id="4" name="Slide Number Placeholder 3"/>
          <p:cNvSpPr>
            <a:spLocks noGrp="1"/>
          </p:cNvSpPr>
          <p:nvPr>
            <p:ph type="sldNum" sz="quarter" idx="5"/>
          </p:nvPr>
        </p:nvSpPr>
        <p:spPr/>
        <p:txBody>
          <a:bodyPr/>
          <a:lstStyle/>
          <a:p>
            <a:fld id="{9555D449-B875-4B8D-8E66-224D27E54C9A}" type="slidenum">
              <a:rPr lang="en-US" smtClean="0"/>
              <a:t>13</a:t>
            </a:fld>
            <a:endParaRPr lang="en-US"/>
          </a:p>
        </p:txBody>
      </p:sp>
    </p:spTree>
    <p:extLst>
      <p:ext uri="{BB962C8B-B14F-4D97-AF65-F5344CB8AC3E}">
        <p14:creationId xmlns:p14="http://schemas.microsoft.com/office/powerpoint/2010/main" val="697490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What’s happening is people in traditional </a:t>
            </a:r>
            <a:r>
              <a:rPr lang="en-US" dirty="0" err="1"/>
              <a:t>medicare</a:t>
            </a:r>
            <a:r>
              <a:rPr lang="en-US" dirty="0"/>
              <a:t> will be switched to ACO Reach without their consent or knowledge simply because your PCP is part of an ACO Reach. Patients have no say whatsoever</a:t>
            </a:r>
          </a:p>
          <a:p>
            <a:endParaRPr lang="en-US" dirty="0"/>
          </a:p>
        </p:txBody>
      </p:sp>
      <p:sp>
        <p:nvSpPr>
          <p:cNvPr id="4" name="Slide Number Placeholder 3"/>
          <p:cNvSpPr>
            <a:spLocks noGrp="1"/>
          </p:cNvSpPr>
          <p:nvPr>
            <p:ph type="sldNum" sz="quarter" idx="5"/>
          </p:nvPr>
        </p:nvSpPr>
        <p:spPr/>
        <p:txBody>
          <a:bodyPr/>
          <a:lstStyle/>
          <a:p>
            <a:fld id="{9555D449-B875-4B8D-8E66-224D27E54C9A}" type="slidenum">
              <a:rPr lang="en-US" smtClean="0"/>
              <a:t>14</a:t>
            </a:fld>
            <a:endParaRPr lang="en-US"/>
          </a:p>
        </p:txBody>
      </p:sp>
    </p:spTree>
    <p:extLst>
      <p:ext uri="{BB962C8B-B14F-4D97-AF65-F5344CB8AC3E}">
        <p14:creationId xmlns:p14="http://schemas.microsoft.com/office/powerpoint/2010/main" val="2480110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What’s happening is people in traditional </a:t>
            </a:r>
            <a:r>
              <a:rPr lang="en-US" dirty="0" err="1"/>
              <a:t>medicare</a:t>
            </a:r>
            <a:r>
              <a:rPr lang="en-US" dirty="0"/>
              <a:t> will be switched to ACO Reach without their consent or knowledge simply because your PCP is part of an ACO Reach. Patients have no say whatsoever</a:t>
            </a:r>
          </a:p>
          <a:p>
            <a:endParaRPr lang="en-US" dirty="0"/>
          </a:p>
        </p:txBody>
      </p:sp>
      <p:sp>
        <p:nvSpPr>
          <p:cNvPr id="4" name="Slide Number Placeholder 3"/>
          <p:cNvSpPr>
            <a:spLocks noGrp="1"/>
          </p:cNvSpPr>
          <p:nvPr>
            <p:ph type="sldNum" sz="quarter" idx="5"/>
          </p:nvPr>
        </p:nvSpPr>
        <p:spPr/>
        <p:txBody>
          <a:bodyPr/>
          <a:lstStyle/>
          <a:p>
            <a:fld id="{9555D449-B875-4B8D-8E66-224D27E54C9A}" type="slidenum">
              <a:rPr lang="en-US" smtClean="0"/>
              <a:t>15</a:t>
            </a:fld>
            <a:endParaRPr lang="en-US"/>
          </a:p>
        </p:txBody>
      </p:sp>
    </p:spTree>
    <p:extLst>
      <p:ext uri="{BB962C8B-B14F-4D97-AF65-F5344CB8AC3E}">
        <p14:creationId xmlns:p14="http://schemas.microsoft.com/office/powerpoint/2010/main" val="1112860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108d8ea798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1108d8ea798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Medicare Advantage uses advertising to lure patients into the program voluntarily. Patients will be enrolled in ACO Reach automatically if their PCP is within this program</a:t>
            </a:r>
            <a:endParaRPr dirty="0"/>
          </a:p>
        </p:txBody>
      </p:sp>
    </p:spTree>
    <p:extLst>
      <p:ext uri="{BB962C8B-B14F-4D97-AF65-F5344CB8AC3E}">
        <p14:creationId xmlns:p14="http://schemas.microsoft.com/office/powerpoint/2010/main" val="1440755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call your Congress person and demand that they tell Biden and Becerra to stop the ACO REACH program. </a:t>
            </a:r>
          </a:p>
        </p:txBody>
      </p:sp>
      <p:sp>
        <p:nvSpPr>
          <p:cNvPr id="4" name="Slide Number Placeholder 3"/>
          <p:cNvSpPr>
            <a:spLocks noGrp="1"/>
          </p:cNvSpPr>
          <p:nvPr>
            <p:ph type="sldNum" sz="quarter" idx="5"/>
          </p:nvPr>
        </p:nvSpPr>
        <p:spPr/>
        <p:txBody>
          <a:bodyPr/>
          <a:lstStyle/>
          <a:p>
            <a:fld id="{9555D449-B875-4B8D-8E66-224D27E54C9A}" type="slidenum">
              <a:rPr lang="en-US" smtClean="0"/>
              <a:t>17</a:t>
            </a:fld>
            <a:endParaRPr lang="en-US"/>
          </a:p>
        </p:txBody>
      </p:sp>
    </p:spTree>
    <p:extLst>
      <p:ext uri="{BB962C8B-B14F-4D97-AF65-F5344CB8AC3E}">
        <p14:creationId xmlns:p14="http://schemas.microsoft.com/office/powerpoint/2010/main" val="1282070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Join our mailing list, become a member, and follow us on social media. </a:t>
            </a:r>
          </a:p>
        </p:txBody>
      </p:sp>
      <p:sp>
        <p:nvSpPr>
          <p:cNvPr id="4" name="Slide Number Placeholder 3"/>
          <p:cNvSpPr>
            <a:spLocks noGrp="1"/>
          </p:cNvSpPr>
          <p:nvPr>
            <p:ph type="sldNum" sz="quarter" idx="5"/>
          </p:nvPr>
        </p:nvSpPr>
        <p:spPr/>
        <p:txBody>
          <a:bodyPr/>
          <a:lstStyle/>
          <a:p>
            <a:fld id="{9555D449-B875-4B8D-8E66-224D27E54C9A}" type="slidenum">
              <a:rPr lang="en-US" smtClean="0"/>
              <a:t>18</a:t>
            </a:fld>
            <a:endParaRPr lang="en-US"/>
          </a:p>
        </p:txBody>
      </p:sp>
    </p:spTree>
    <p:extLst>
      <p:ext uri="{BB962C8B-B14F-4D97-AF65-F5344CB8AC3E}">
        <p14:creationId xmlns:p14="http://schemas.microsoft.com/office/powerpoint/2010/main" val="2899957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5D449-B875-4B8D-8E66-224D27E54C9A}" type="slidenum">
              <a:rPr lang="en-US" smtClean="0"/>
              <a:t>2</a:t>
            </a:fld>
            <a:endParaRPr lang="en-US" dirty="0"/>
          </a:p>
        </p:txBody>
      </p:sp>
    </p:spTree>
    <p:extLst>
      <p:ext uri="{BB962C8B-B14F-4D97-AF65-F5344CB8AC3E}">
        <p14:creationId xmlns:p14="http://schemas.microsoft.com/office/powerpoint/2010/main" val="2314479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as a resident of the country, go to your doctor when you are sick.</a:t>
            </a:r>
          </a:p>
          <a:p>
            <a:r>
              <a:rPr lang="en-US" dirty="0"/>
              <a:t>You can go to any doctor you want as there are no provider networks anymore. </a:t>
            </a:r>
          </a:p>
          <a:p>
            <a:r>
              <a:rPr lang="en-US" dirty="0"/>
              <a:t>Your doctor treats you. Orders exams or prescriptions as they deem appropriate. </a:t>
            </a:r>
          </a:p>
          <a:p>
            <a:r>
              <a:rPr lang="en-US" dirty="0"/>
              <a:t>They then bill Medicare. They receive payment from Medicare within 2-4 weeks. </a:t>
            </a:r>
          </a:p>
          <a:p>
            <a:r>
              <a:rPr lang="en-US" dirty="0"/>
              <a:t>You go home, hopefully get better, and you DON’T RECEIVE A BILL. I repeat you don’t receive a bill. </a:t>
            </a:r>
          </a:p>
        </p:txBody>
      </p:sp>
      <p:sp>
        <p:nvSpPr>
          <p:cNvPr id="4" name="Slide Number Placeholder 3"/>
          <p:cNvSpPr>
            <a:spLocks noGrp="1"/>
          </p:cNvSpPr>
          <p:nvPr>
            <p:ph type="sldNum" sz="quarter" idx="5"/>
          </p:nvPr>
        </p:nvSpPr>
        <p:spPr/>
        <p:txBody>
          <a:bodyPr/>
          <a:lstStyle/>
          <a:p>
            <a:fld id="{9555D449-B875-4B8D-8E66-224D27E54C9A}" type="slidenum">
              <a:rPr lang="en-US" smtClean="0"/>
              <a:t>3</a:t>
            </a:fld>
            <a:endParaRPr lang="en-US" dirty="0"/>
          </a:p>
        </p:txBody>
      </p:sp>
    </p:spTree>
    <p:extLst>
      <p:ext uri="{BB962C8B-B14F-4D97-AF65-F5344CB8AC3E}">
        <p14:creationId xmlns:p14="http://schemas.microsoft.com/office/powerpoint/2010/main" val="3587066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SzPct val="25000"/>
            </a:pPr>
            <a:r>
              <a:rPr lang="en-US" dirty="0"/>
              <a:t>Reduce provider burn-out:  </a:t>
            </a:r>
          </a:p>
          <a:p>
            <a:pPr marL="483265" indent="-295329">
              <a:buSzPct val="100000"/>
              <a:buChar char="-"/>
            </a:pPr>
            <a:r>
              <a:rPr lang="en-US" dirty="0"/>
              <a:t>Providers are overloaded with paperwork. </a:t>
            </a:r>
          </a:p>
          <a:p>
            <a:pPr marL="483265" indent="-295329">
              <a:buSzPct val="100000"/>
              <a:buChar char="-"/>
            </a:pPr>
            <a:r>
              <a:rPr lang="en-US" dirty="0"/>
              <a:t>Providers are limited in the care they can provide by insurance companies impacting their ability to treat patients. </a:t>
            </a:r>
          </a:p>
          <a:p>
            <a:pPr>
              <a:buSzPct val="25000"/>
            </a:pPr>
            <a:endParaRPr lang="en-US" dirty="0"/>
          </a:p>
          <a:p>
            <a:pPr>
              <a:buSzPct val="25000"/>
            </a:pPr>
            <a:r>
              <a:rPr lang="en-US" dirty="0"/>
              <a:t>No medical bankruptcies:  </a:t>
            </a:r>
          </a:p>
          <a:p>
            <a:pPr marL="483265" indent="-295329">
              <a:buSzPct val="100000"/>
              <a:buChar char="-"/>
            </a:pPr>
            <a:r>
              <a:rPr lang="en-US" dirty="0"/>
              <a:t>No surprise medical bills. </a:t>
            </a:r>
          </a:p>
          <a:p>
            <a:pPr marL="483265" indent="-295329">
              <a:buSzPct val="100000"/>
              <a:buChar char="-"/>
            </a:pPr>
            <a:r>
              <a:rPr lang="en-US" dirty="0"/>
              <a:t>Won’t lose your home for getting sick. </a:t>
            </a:r>
          </a:p>
          <a:p>
            <a:pPr marL="483265" indent="-295329">
              <a:buSzPct val="100000"/>
              <a:buChar char="-"/>
            </a:pPr>
            <a:endParaRPr lang="en-US" dirty="0"/>
          </a:p>
          <a:p>
            <a:pPr>
              <a:buSzPct val="25000"/>
            </a:pPr>
            <a:r>
              <a:rPr lang="en-US" dirty="0"/>
              <a:t>Transparency:</a:t>
            </a:r>
          </a:p>
          <a:p>
            <a:pPr marL="483265" indent="-295329">
              <a:buSzPct val="100000"/>
              <a:buChar char="-"/>
            </a:pPr>
            <a:r>
              <a:rPr lang="en-US" dirty="0"/>
              <a:t>The rules are the same for everyone. Currently, it’s impossible to know the rules of your insurance. It’s nearly impossible to know what should or shouldn’t be covered. And if you’re not happy with what your insurance tells you, you essentially have no recourse. </a:t>
            </a:r>
          </a:p>
          <a:p>
            <a:pPr marL="483265" indent="-295329">
              <a:buSzPct val="100000"/>
              <a:buChar char="-"/>
            </a:pPr>
            <a:r>
              <a:rPr lang="en-US" dirty="0"/>
              <a:t>Under Medicare for All, if we don’t like one of the rules, we can change them! </a:t>
            </a:r>
          </a:p>
          <a:p>
            <a:pPr marL="483265" indent="-295329">
              <a:buSzPct val="100000"/>
              <a:buChar char="-"/>
            </a:pPr>
            <a:endParaRPr lang="en-US" dirty="0"/>
          </a:p>
          <a:p>
            <a:pPr>
              <a:buSzPct val="25000"/>
            </a:pPr>
            <a:r>
              <a:rPr lang="en-US" dirty="0"/>
              <a:t>Healthcare not tied to employment:   </a:t>
            </a:r>
          </a:p>
          <a:p>
            <a:pPr marL="483265" indent="-295329">
              <a:buSzPct val="100000"/>
              <a:buChar char="-"/>
            </a:pPr>
            <a:r>
              <a:rPr lang="en-US" dirty="0"/>
              <a:t>Can leave a job without worrying you’ll lose your coverage. </a:t>
            </a:r>
          </a:p>
          <a:p>
            <a:pPr marL="483265" indent="-295329">
              <a:buSzPct val="100000"/>
              <a:buChar char="-"/>
            </a:pPr>
            <a:r>
              <a:rPr lang="en-US" dirty="0"/>
              <a:t>Don’t have to consider your health insurance when looking for a new job. You can just look at the actual job!  </a:t>
            </a:r>
          </a:p>
          <a:p>
            <a:pPr marL="483265" indent="-295329">
              <a:buSzPct val="100000"/>
              <a:buChar char="-"/>
            </a:pPr>
            <a:endParaRPr lang="en-US" dirty="0"/>
          </a:p>
          <a:p>
            <a:pPr>
              <a:buSzPct val="25000"/>
            </a:pPr>
            <a:r>
              <a:rPr lang="en-US" dirty="0"/>
              <a:t>Lifts the burden of healthcare from employers:  </a:t>
            </a:r>
          </a:p>
          <a:p>
            <a:pPr marL="483265" indent="-295329">
              <a:buSzPct val="100000"/>
              <a:buChar char="-"/>
            </a:pPr>
            <a:r>
              <a:rPr lang="en-US" dirty="0"/>
              <a:t>Employers won’t have to waste time and resources trying to find appropriate insurance plans for their employees. </a:t>
            </a:r>
          </a:p>
          <a:p>
            <a:pPr marL="483265" indent="-295329">
              <a:buSzPct val="100000"/>
              <a:buChar char="-"/>
            </a:pPr>
            <a:r>
              <a:rPr lang="en-US" dirty="0"/>
              <a:t>Wages or revenues can increase as employers don’t have to pay for healthcare. </a:t>
            </a:r>
          </a:p>
          <a:p>
            <a:pPr marL="483265" indent="-295329">
              <a:buSzPct val="100000"/>
              <a:buChar char="-"/>
            </a:pPr>
            <a:endParaRPr lang="en-US" dirty="0"/>
          </a:p>
          <a:p>
            <a:r>
              <a:rPr lang="en-US" dirty="0"/>
              <a:t>Freedom to get care for you and your loved ones. </a:t>
            </a:r>
          </a:p>
        </p:txBody>
      </p:sp>
      <p:sp>
        <p:nvSpPr>
          <p:cNvPr id="4" name="Slide Number Placeholder 3"/>
          <p:cNvSpPr>
            <a:spLocks noGrp="1"/>
          </p:cNvSpPr>
          <p:nvPr>
            <p:ph type="sldNum" sz="quarter" idx="5"/>
          </p:nvPr>
        </p:nvSpPr>
        <p:spPr/>
        <p:txBody>
          <a:bodyPr/>
          <a:lstStyle/>
          <a:p>
            <a:fld id="{9555D449-B875-4B8D-8E66-224D27E54C9A}" type="slidenum">
              <a:rPr lang="en-US" smtClean="0"/>
              <a:t>4</a:t>
            </a:fld>
            <a:endParaRPr lang="en-US"/>
          </a:p>
        </p:txBody>
      </p:sp>
    </p:spTree>
    <p:extLst>
      <p:ext uri="{BB962C8B-B14F-4D97-AF65-F5344CB8AC3E}">
        <p14:creationId xmlns:p14="http://schemas.microsoft.com/office/powerpoint/2010/main" val="3191602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5D449-B875-4B8D-8E66-224D27E54C9A}" type="slidenum">
              <a:rPr lang="en-US" smtClean="0"/>
              <a:t>6</a:t>
            </a:fld>
            <a:endParaRPr lang="en-US"/>
          </a:p>
        </p:txBody>
      </p:sp>
    </p:spTree>
    <p:extLst>
      <p:ext uri="{BB962C8B-B14F-4D97-AF65-F5344CB8AC3E}">
        <p14:creationId xmlns:p14="http://schemas.microsoft.com/office/powerpoint/2010/main" val="3757933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
        <p:nvSpPr>
          <p:cNvPr id="4" name="Slide Number Placeholder 3"/>
          <p:cNvSpPr>
            <a:spLocks noGrp="1"/>
          </p:cNvSpPr>
          <p:nvPr>
            <p:ph type="sldNum" sz="quarter" idx="5"/>
          </p:nvPr>
        </p:nvSpPr>
        <p:spPr/>
        <p:txBody>
          <a:bodyPr/>
          <a:lstStyle/>
          <a:p>
            <a:fld id="{DF99EB55-8384-49C0-A3C4-C91CA48D520C}" type="slidenum">
              <a:rPr lang="en-US" smtClean="0"/>
              <a:t>7</a:t>
            </a:fld>
            <a:endParaRPr lang="en-US"/>
          </a:p>
        </p:txBody>
      </p:sp>
    </p:spTree>
    <p:extLst>
      <p:ext uri="{BB962C8B-B14F-4D97-AF65-F5344CB8AC3E}">
        <p14:creationId xmlns:p14="http://schemas.microsoft.com/office/powerpoint/2010/main" val="59702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
        <p:nvSpPr>
          <p:cNvPr id="4" name="Slide Number Placeholder 3"/>
          <p:cNvSpPr>
            <a:spLocks noGrp="1"/>
          </p:cNvSpPr>
          <p:nvPr>
            <p:ph type="sldNum" sz="quarter" idx="5"/>
          </p:nvPr>
        </p:nvSpPr>
        <p:spPr/>
        <p:txBody>
          <a:bodyPr/>
          <a:lstStyle/>
          <a:p>
            <a:fld id="{DF99EB55-8384-49C0-A3C4-C91CA48D520C}" type="slidenum">
              <a:rPr lang="en-US" smtClean="0"/>
              <a:t>8</a:t>
            </a:fld>
            <a:endParaRPr lang="en-US"/>
          </a:p>
        </p:txBody>
      </p:sp>
    </p:spTree>
    <p:extLst>
      <p:ext uri="{BB962C8B-B14F-4D97-AF65-F5344CB8AC3E}">
        <p14:creationId xmlns:p14="http://schemas.microsoft.com/office/powerpoint/2010/main" val="930067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sng" dirty="0">
                <a:solidFill>
                  <a:srgbClr val="000000"/>
                </a:solidFill>
                <a:effectLst/>
                <a:latin typeface="Helvetica" panose="020B0604020202020204" pitchFamily="34" charset="0"/>
              </a:rPr>
              <a:t>Is Medicare Advantage better? Multiple studies have been done in the last 10 years and have not shown improvement</a:t>
            </a:r>
            <a:endParaRPr lang="en-US" dirty="0"/>
          </a:p>
        </p:txBody>
      </p:sp>
      <p:sp>
        <p:nvSpPr>
          <p:cNvPr id="4" name="Slide Number Placeholder 3"/>
          <p:cNvSpPr>
            <a:spLocks noGrp="1"/>
          </p:cNvSpPr>
          <p:nvPr>
            <p:ph type="sldNum" sz="quarter" idx="5"/>
          </p:nvPr>
        </p:nvSpPr>
        <p:spPr/>
        <p:txBody>
          <a:bodyPr/>
          <a:lstStyle/>
          <a:p>
            <a:fld id="{1AB0C2A3-B530-44C7-BC0B-E40C13DE1AF9}" type="slidenum">
              <a:rPr lang="en-US" smtClean="0"/>
              <a:t>9</a:t>
            </a:fld>
            <a:endParaRPr lang="en-US"/>
          </a:p>
        </p:txBody>
      </p:sp>
    </p:spTree>
    <p:extLst>
      <p:ext uri="{BB962C8B-B14F-4D97-AF65-F5344CB8AC3E}">
        <p14:creationId xmlns:p14="http://schemas.microsoft.com/office/powerpoint/2010/main" val="4174422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sng" dirty="0">
                <a:solidFill>
                  <a:srgbClr val="000000"/>
                </a:solidFill>
                <a:effectLst/>
                <a:latin typeface="Helvetica" panose="020B0604020202020204" pitchFamily="34" charset="0"/>
              </a:rPr>
              <a:t>Is Medicare Advantage better? Multiple studies have been done in the last 10 years and have not shown improvement</a:t>
            </a:r>
            <a:endParaRPr lang="en-US" dirty="0"/>
          </a:p>
        </p:txBody>
      </p:sp>
      <p:sp>
        <p:nvSpPr>
          <p:cNvPr id="4" name="Slide Number Placeholder 3"/>
          <p:cNvSpPr>
            <a:spLocks noGrp="1"/>
          </p:cNvSpPr>
          <p:nvPr>
            <p:ph type="sldNum" sz="quarter" idx="5"/>
          </p:nvPr>
        </p:nvSpPr>
        <p:spPr/>
        <p:txBody>
          <a:bodyPr/>
          <a:lstStyle/>
          <a:p>
            <a:fld id="{1AB0C2A3-B530-44C7-BC0B-E40C13DE1AF9}" type="slidenum">
              <a:rPr lang="en-US" smtClean="0"/>
              <a:t>12</a:t>
            </a:fld>
            <a:endParaRPr lang="en-US"/>
          </a:p>
        </p:txBody>
      </p:sp>
    </p:spTree>
    <p:extLst>
      <p:ext uri="{BB962C8B-B14F-4D97-AF65-F5344CB8AC3E}">
        <p14:creationId xmlns:p14="http://schemas.microsoft.com/office/powerpoint/2010/main" val="24977700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flip="none" rotWithShape="1">
          <a:gsLst>
            <a:gs pos="0">
              <a:srgbClr val="D9D9D9"/>
            </a:gs>
            <a:gs pos="100000">
              <a:schemeClr val="bg1"/>
            </a:gs>
          </a:gsLst>
          <a:lin ang="81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26225" y="1828800"/>
            <a:ext cx="4098175" cy="3177380"/>
          </a:xfrm>
        </p:spPr>
        <p:txBody>
          <a:bodyPr anchor="b">
            <a:normAutofit/>
          </a:bodyPr>
          <a:lstStyle>
            <a:lvl1pPr algn="l">
              <a:lnSpc>
                <a:spcPct val="80000"/>
              </a:lnSpc>
              <a:defRPr sz="5400">
                <a:solidFill>
                  <a:schemeClr val="accent1"/>
                </a:solidFill>
              </a:defRPr>
            </a:lvl1pPr>
          </a:lstStyle>
          <a:p>
            <a:r>
              <a:rPr lang="en-US"/>
              <a:t>Click to edit Master title style</a:t>
            </a:r>
            <a:endParaRPr/>
          </a:p>
        </p:txBody>
      </p:sp>
      <p:sp>
        <p:nvSpPr>
          <p:cNvPr id="3" name="Subtitle 2"/>
          <p:cNvSpPr>
            <a:spLocks noGrp="1"/>
          </p:cNvSpPr>
          <p:nvPr>
            <p:ph type="subTitle" idx="1"/>
          </p:nvPr>
        </p:nvSpPr>
        <p:spPr>
          <a:xfrm>
            <a:off x="626225" y="5181600"/>
            <a:ext cx="4098175" cy="685800"/>
          </a:xfrm>
        </p:spPr>
        <p:txBody>
          <a:bodyPr>
            <a:normAutofit/>
          </a:bodyPr>
          <a:lstStyle>
            <a:lvl1pPr marL="0" indent="0" algn="l">
              <a:buNone/>
              <a:defRPr sz="2000" cap="all" baseline="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pic>
        <p:nvPicPr>
          <p:cNvPr id="7" name="Picture 6" descr="EKG line"/>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188688" y="-1"/>
            <a:ext cx="7000137" cy="6858001"/>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7CC0096-1860-4642-9CD2-0079EA5E7CD1}" type="datetimeFigureOut">
              <a:rPr lang="en-US"/>
              <a:t>1/20/2023</a:t>
            </a:fld>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descr="Rectangle"/>
          <p:cNvSpPr/>
          <p:nvPr/>
        </p:nvSpPr>
        <p:spPr>
          <a:xfrm>
            <a:off x="9982200" y="0"/>
            <a:ext cx="2209800" cy="6858000"/>
          </a:xfrm>
          <a:prstGeom prst="rect">
            <a:avLst/>
          </a:prstGeom>
          <a:gradFill flip="none" rotWithShape="1">
            <a:gsLst>
              <a:gs pos="0">
                <a:schemeClr val="accent1"/>
              </a:gs>
              <a:gs pos="100000">
                <a:schemeClr val="accent1">
                  <a:lumMod val="7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10058399" y="457201"/>
            <a:ext cx="2057401" cy="59436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09600" y="457200"/>
            <a:ext cx="9067800" cy="5943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7CC0096-1860-4642-9CD2-0079EA5E7CD1}" type="datetimeFigureOut">
              <a:rPr lang="en-US"/>
              <a:t>1/20/2023</a:t>
            </a:fld>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7" name="Text Placeholder 11"/>
          <p:cNvSpPr>
            <a:spLocks noGrp="1"/>
          </p:cNvSpPr>
          <p:nvPr>
            <p:ph type="body" idx="10" hasCustomPrompt="1"/>
          </p:nvPr>
        </p:nvSpPr>
        <p:spPr>
          <a:xfrm>
            <a:off x="0" y="6016753"/>
            <a:ext cx="8229600" cy="841248"/>
          </a:xfrm>
        </p:spPr>
        <p:txBody>
          <a:bodyPr anchor="ctr">
            <a:normAutofit/>
          </a:bodyPr>
          <a:lstStyle>
            <a:lvl1pPr marL="0" indent="0">
              <a:buNone/>
              <a:defRPr sz="1200" baseline="0"/>
            </a:lvl1pPr>
          </a:lstStyle>
          <a:p>
            <a:pPr lvl="0"/>
            <a:r>
              <a:rPr lang="en-US" dirty="0"/>
              <a:t>Click to edit footnote</a:t>
            </a:r>
          </a:p>
        </p:txBody>
      </p:sp>
    </p:spTree>
    <p:extLst>
      <p:ext uri="{BB962C8B-B14F-4D97-AF65-F5344CB8AC3E}">
        <p14:creationId xmlns:p14="http://schemas.microsoft.com/office/powerpoint/2010/main" val="820008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7CC0096-1860-4642-9CD2-0079EA5E7CD1}" type="datetimeFigureOut">
              <a:rPr lang="en-US"/>
              <a:t>1/20/2023</a:t>
            </a:fld>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gradFill flip="none" rotWithShape="1">
          <a:gsLst>
            <a:gs pos="0">
              <a:schemeClr val="accent1"/>
            </a:gs>
            <a:gs pos="100000">
              <a:schemeClr val="accent1">
                <a:lumMod val="75000"/>
              </a:schemeClr>
            </a:gs>
          </a:gsLst>
          <a:lin ang="5400000" scaled="0"/>
          <a:tileRect/>
        </a:gradFill>
        <a:effectLst/>
      </p:bgPr>
    </p:bg>
    <p:spTree>
      <p:nvGrpSpPr>
        <p:cNvPr id="1" name=""/>
        <p:cNvGrpSpPr/>
        <p:nvPr/>
      </p:nvGrpSpPr>
      <p:grpSpPr>
        <a:xfrm>
          <a:off x="0" y="0"/>
          <a:ext cx="0" cy="0"/>
          <a:chOff x="0" y="0"/>
          <a:chExt cx="0" cy="0"/>
        </a:xfrm>
      </p:grpSpPr>
      <p:sp>
        <p:nvSpPr>
          <p:cNvPr id="7" name="Rectangle 6" descr="Rectangle"/>
          <p:cNvSpPr/>
          <p:nvPr/>
        </p:nvSpPr>
        <p:spPr>
          <a:xfrm>
            <a:off x="265112" y="228600"/>
            <a:ext cx="11658600" cy="6400800"/>
          </a:xfrm>
          <a:prstGeom prst="rect">
            <a:avLst/>
          </a:prstGeom>
          <a:noFill/>
          <a:ln w="15875">
            <a:gradFill flip="none" rotWithShape="1">
              <a:gsLst>
                <a:gs pos="0">
                  <a:schemeClr val="bg1">
                    <a:lumMod val="75000"/>
                  </a:schemeClr>
                </a:gs>
                <a:gs pos="100000">
                  <a:schemeClr val="bg1"/>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066800" y="1828800"/>
            <a:ext cx="7772400" cy="3177380"/>
          </a:xfrm>
        </p:spPr>
        <p:txBody>
          <a:bodyPr anchor="b">
            <a:normAutofit/>
          </a:bodyPr>
          <a:lstStyle>
            <a:lvl1pPr>
              <a:lnSpc>
                <a:spcPct val="80000"/>
              </a:lnSpc>
              <a:defRPr sz="5400"/>
            </a:lvl1pPr>
          </a:lstStyle>
          <a:p>
            <a:r>
              <a:rPr lang="en-US"/>
              <a:t>Click to edit Master title style</a:t>
            </a:r>
            <a:endParaRPr/>
          </a:p>
        </p:txBody>
      </p:sp>
      <p:sp>
        <p:nvSpPr>
          <p:cNvPr id="3" name="Text Placeholder 2"/>
          <p:cNvSpPr>
            <a:spLocks noGrp="1"/>
          </p:cNvSpPr>
          <p:nvPr>
            <p:ph type="body" idx="1"/>
          </p:nvPr>
        </p:nvSpPr>
        <p:spPr>
          <a:xfrm>
            <a:off x="1066800" y="5181600"/>
            <a:ext cx="7772400" cy="685800"/>
          </a:xfrm>
        </p:spPr>
        <p:txBody>
          <a:bodyPr>
            <a:normAutofit/>
          </a:bodyPr>
          <a:lstStyle>
            <a:lvl1pPr marL="0" indent="0">
              <a:buNone/>
              <a:defRPr sz="2000" cap="all" baseline="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506778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066800" y="1825624"/>
            <a:ext cx="4800600" cy="4575175"/>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324600" y="1825624"/>
            <a:ext cx="4800600" cy="4575175"/>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7CC0096-1860-4642-9CD2-0079EA5E7CD1}" type="datetimeFigureOut">
              <a:rPr lang="en-US"/>
              <a:t>1/20/2023</a:t>
            </a:fld>
            <a:endParaRPr/>
          </a:p>
        </p:txBody>
      </p:sp>
      <p:sp>
        <p:nvSpPr>
          <p:cNvPr id="7" name="Slide Number Placeholder 6"/>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066800" y="1828799"/>
            <a:ext cx="4800600" cy="762000"/>
          </a:xfrm>
        </p:spPr>
        <p:txBody>
          <a:bodyPr anchor="ctr">
            <a:noAutofit/>
          </a:bodyPr>
          <a:lstStyle>
            <a:lvl1pPr marL="0" indent="0">
              <a:buNone/>
              <a:defRPr sz="2400" b="0" cap="none"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6800" y="2590799"/>
            <a:ext cx="4800600" cy="381003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324600" y="1828799"/>
            <a:ext cx="4800600" cy="762000"/>
          </a:xfrm>
        </p:spPr>
        <p:txBody>
          <a:bodyPr anchor="ctr">
            <a:noAutofit/>
          </a:bodyPr>
          <a:lstStyle>
            <a:lvl1pPr marL="0" indent="0">
              <a:buNone/>
              <a:defRPr sz="2400" b="0" cap="none"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90799"/>
            <a:ext cx="4800600" cy="381003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7CC0096-1860-4642-9CD2-0079EA5E7CD1}" type="datetimeFigureOut">
              <a:rPr lang="en-US"/>
              <a:t>1/20/2023</a:t>
            </a:fld>
            <a:endParaRPr/>
          </a:p>
        </p:txBody>
      </p:sp>
      <p:sp>
        <p:nvSpPr>
          <p:cNvPr id="9" name="Slide Number Placeholder 8"/>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7CC0096-1860-4642-9CD2-0079EA5E7CD1}" type="datetimeFigureOut">
              <a:rPr lang="en-US"/>
              <a:t>1/20/2023</a:t>
            </a:fld>
            <a:endParaRPr/>
          </a:p>
        </p:txBody>
      </p:sp>
      <p:sp>
        <p:nvSpPr>
          <p:cNvPr id="5" name="Slide Number Placeholder 4"/>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37CC0096-1860-4642-9CD2-0079EA5E7CD1}" type="datetimeFigureOut">
              <a:rPr lang="en-US"/>
              <a:t>1/20/2023</a:t>
            </a:fld>
            <a:endParaRPr/>
          </a:p>
        </p:txBody>
      </p:sp>
      <p:sp>
        <p:nvSpPr>
          <p:cNvPr id="4" name="Slide Number Placeholder 3"/>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descr="Rectangle"/>
          <p:cNvSpPr/>
          <p:nvPr/>
        </p:nvSpPr>
        <p:spPr>
          <a:xfrm>
            <a:off x="7008812" y="0"/>
            <a:ext cx="5180013" cy="6858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descr="Rectangle"/>
          <p:cNvSpPr/>
          <p:nvPr/>
        </p:nvSpPr>
        <p:spPr>
          <a:xfrm>
            <a:off x="7255668" y="228600"/>
            <a:ext cx="4686300" cy="6400800"/>
          </a:xfrm>
          <a:prstGeom prst="rect">
            <a:avLst/>
          </a:prstGeom>
          <a:noFill/>
          <a:ln w="15875">
            <a:gradFill flip="none" rotWithShape="1">
              <a:gsLst>
                <a:gs pos="0">
                  <a:schemeClr val="bg1">
                    <a:lumMod val="75000"/>
                  </a:schemeClr>
                </a:gs>
                <a:gs pos="100000">
                  <a:schemeClr val="bg1">
                    <a:lumMod val="95000"/>
                  </a:schemeClr>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632700" y="3200400"/>
            <a:ext cx="3932237" cy="1752600"/>
          </a:xfrm>
        </p:spPr>
        <p:txBody>
          <a:bodyPr anchor="b">
            <a:normAutofit/>
          </a:bodyPr>
          <a:lstStyle>
            <a:lvl1pPr>
              <a:defRPr sz="3600"/>
            </a:lvl1pPr>
          </a:lstStyle>
          <a:p>
            <a:r>
              <a:rPr lang="en-US"/>
              <a:t>Click to edit Master title style</a:t>
            </a:r>
            <a:endParaRPr/>
          </a:p>
        </p:txBody>
      </p:sp>
      <p:sp>
        <p:nvSpPr>
          <p:cNvPr id="3" name="Content Placeholder 2"/>
          <p:cNvSpPr>
            <a:spLocks noGrp="1"/>
          </p:cNvSpPr>
          <p:nvPr>
            <p:ph idx="1"/>
          </p:nvPr>
        </p:nvSpPr>
        <p:spPr>
          <a:xfrm>
            <a:off x="609600" y="457201"/>
            <a:ext cx="5943600" cy="5943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632699" y="5029200"/>
            <a:ext cx="3932237" cy="1371600"/>
          </a:xfrm>
        </p:spPr>
        <p:txBody>
          <a:bodyPr>
            <a:normAutofit/>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descr="Rectangle"/>
          <p:cNvSpPr/>
          <p:nvPr/>
        </p:nvSpPr>
        <p:spPr>
          <a:xfrm>
            <a:off x="7008812" y="0"/>
            <a:ext cx="5180013" cy="6858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descr="Rectangle"/>
          <p:cNvSpPr/>
          <p:nvPr/>
        </p:nvSpPr>
        <p:spPr>
          <a:xfrm>
            <a:off x="7255668" y="228600"/>
            <a:ext cx="4686300" cy="6400800"/>
          </a:xfrm>
          <a:prstGeom prst="rect">
            <a:avLst/>
          </a:prstGeom>
          <a:noFill/>
          <a:ln w="15875">
            <a:gradFill flip="none" rotWithShape="1">
              <a:gsLst>
                <a:gs pos="0">
                  <a:schemeClr val="bg1">
                    <a:lumMod val="75000"/>
                  </a:schemeClr>
                </a:gs>
                <a:gs pos="100000">
                  <a:schemeClr val="bg1">
                    <a:lumMod val="95000"/>
                  </a:schemeClr>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635240" y="3200400"/>
            <a:ext cx="3932237" cy="1752600"/>
          </a:xfrm>
        </p:spPr>
        <p:txBody>
          <a:bodyPr anchor="b">
            <a:normAutofit/>
          </a:bodyPr>
          <a:lstStyle>
            <a:lvl1pPr>
              <a:defRPr sz="360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 y="0"/>
            <a:ext cx="7008810" cy="6857999"/>
          </a:xfrm>
        </p:spPr>
        <p:txBody>
          <a:bodyPr tIns="4572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7635240" y="5029200"/>
            <a:ext cx="3932237" cy="137464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9D9D9"/>
            </a:gs>
            <a:gs pos="100000">
              <a:schemeClr val="bg1"/>
            </a:gs>
          </a:gsLst>
          <a:lin ang="16200000" scaled="1"/>
          <a:tileRect/>
        </a:gradFill>
        <a:effectLst/>
      </p:bgPr>
    </p:bg>
    <p:spTree>
      <p:nvGrpSpPr>
        <p:cNvPr id="1" name=""/>
        <p:cNvGrpSpPr/>
        <p:nvPr/>
      </p:nvGrpSpPr>
      <p:grpSpPr>
        <a:xfrm>
          <a:off x="0" y="0"/>
          <a:ext cx="0" cy="0"/>
          <a:chOff x="0" y="0"/>
          <a:chExt cx="0" cy="0"/>
        </a:xfrm>
      </p:grpSpPr>
      <p:sp>
        <p:nvSpPr>
          <p:cNvPr id="7" name="red bar" descr="Red bar"/>
          <p:cNvSpPr/>
          <p:nvPr/>
        </p:nvSpPr>
        <p:spPr>
          <a:xfrm>
            <a:off x="1" y="1"/>
            <a:ext cx="12188824" cy="1524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066800" y="99220"/>
            <a:ext cx="10058400" cy="1325563"/>
          </a:xfrm>
          <a:prstGeom prst="rect">
            <a:avLst/>
          </a:prstGeom>
        </p:spPr>
        <p:txBody>
          <a:bodyPr vert="horz" lIns="91440" tIns="45720" rIns="91440" bIns="45720" rtlCol="0" anchor="ctr">
            <a:normAutofit/>
          </a:bodyPr>
          <a:lstStyle/>
          <a:p>
            <a:r>
              <a:rPr lang="en-US"/>
              <a:t>Click to edit Master title style</a:t>
            </a:r>
            <a:endParaRPr dirty="0"/>
          </a:p>
        </p:txBody>
      </p:sp>
      <p:sp>
        <p:nvSpPr>
          <p:cNvPr id="3" name="Text Placeholder 2"/>
          <p:cNvSpPr>
            <a:spLocks noGrp="1"/>
          </p:cNvSpPr>
          <p:nvPr>
            <p:ph type="body" idx="1"/>
          </p:nvPr>
        </p:nvSpPr>
        <p:spPr>
          <a:xfrm>
            <a:off x="1524000" y="1828799"/>
            <a:ext cx="9144000" cy="4572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066800" y="6481760"/>
            <a:ext cx="7848600" cy="239715"/>
          </a:xfrm>
          <a:prstGeom prst="rect">
            <a:avLst/>
          </a:prstGeom>
        </p:spPr>
        <p:txBody>
          <a:bodyPr vert="horz" lIns="91440" tIns="45720" rIns="91440" bIns="45720" rtlCol="0" anchor="ctr"/>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9067800" y="6465885"/>
            <a:ext cx="1066800" cy="239715"/>
          </a:xfrm>
          <a:prstGeom prst="rect">
            <a:avLst/>
          </a:prstGeom>
        </p:spPr>
        <p:txBody>
          <a:bodyPr vert="horz" lIns="91440" tIns="45720" rIns="91440" bIns="45720" rtlCol="0" anchor="ctr"/>
          <a:lstStyle>
            <a:lvl1pPr algn="r">
              <a:defRPr sz="1100">
                <a:solidFill>
                  <a:schemeClr val="tx1"/>
                </a:solidFill>
              </a:defRPr>
            </a:lvl1pPr>
          </a:lstStyle>
          <a:p>
            <a:fld id="{37CC0096-1860-4642-9CD2-0079EA5E7CD1}" type="datetimeFigureOut">
              <a:rPr lang="en-US" smtClean="0"/>
              <a:pPr/>
              <a:t>1/20/2023</a:t>
            </a:fld>
            <a:endParaRPr lang="en-US" dirty="0"/>
          </a:p>
        </p:txBody>
      </p:sp>
      <p:sp>
        <p:nvSpPr>
          <p:cNvPr id="6" name="Slide Number Placeholder 5"/>
          <p:cNvSpPr>
            <a:spLocks noGrp="1"/>
          </p:cNvSpPr>
          <p:nvPr>
            <p:ph type="sldNum" sz="quarter" idx="4"/>
          </p:nvPr>
        </p:nvSpPr>
        <p:spPr>
          <a:xfrm>
            <a:off x="10287000" y="6481760"/>
            <a:ext cx="838200" cy="239715"/>
          </a:xfrm>
          <a:prstGeom prst="rect">
            <a:avLst/>
          </a:prstGeom>
        </p:spPr>
        <p:txBody>
          <a:bodyPr vert="horz" lIns="91440" tIns="45720" rIns="91440" bIns="45720" rtlCol="0" anchor="ctr"/>
          <a:lstStyle>
            <a:lvl1pPr algn="r">
              <a:defRPr sz="1100">
                <a:solidFill>
                  <a:schemeClr val="tx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SzPct val="100000"/>
        <a:buFont typeface="Arial" pitchFamily="34" charset="0"/>
        <a:buChar char="▪"/>
        <a:defRPr sz="2400" kern="1200">
          <a:solidFill>
            <a:schemeClr val="tx1">
              <a:lumMod val="75000"/>
              <a:lumOff val="25000"/>
            </a:schemeClr>
          </a:solidFill>
          <a:latin typeface="+mn-lt"/>
          <a:ea typeface="+mn-ea"/>
          <a:cs typeface="+mn-cs"/>
        </a:defRPr>
      </a:lvl1pPr>
      <a:lvl2pPr marL="457200" indent="-228600" algn="l" defTabSz="914400" rtl="0" eaLnBrk="1" latinLnBrk="0" hangingPunct="1">
        <a:lnSpc>
          <a:spcPct val="90000"/>
        </a:lnSpc>
        <a:spcBef>
          <a:spcPts val="600"/>
        </a:spcBef>
        <a:buSzPct val="100000"/>
        <a:buFont typeface="Arial" pitchFamily="34" charset="0"/>
        <a:buChar char="▪"/>
        <a:defRPr sz="2200" kern="1200">
          <a:solidFill>
            <a:schemeClr val="tx1">
              <a:lumMod val="75000"/>
              <a:lumOff val="25000"/>
            </a:schemeClr>
          </a:solidFill>
          <a:latin typeface="+mn-lt"/>
          <a:ea typeface="+mn-ea"/>
          <a:cs typeface="+mn-cs"/>
        </a:defRPr>
      </a:lvl2pPr>
      <a:lvl3pPr marL="685800" indent="-182880" algn="l" defTabSz="914400" rtl="0" eaLnBrk="1" latinLnBrk="0" hangingPunct="1">
        <a:lnSpc>
          <a:spcPct val="90000"/>
        </a:lnSpc>
        <a:spcBef>
          <a:spcPts val="600"/>
        </a:spcBef>
        <a:buSzPct val="100000"/>
        <a:buFont typeface="Arial" pitchFamily="34" charset="0"/>
        <a:buChar char="▪"/>
        <a:defRPr sz="2000" kern="1200">
          <a:solidFill>
            <a:schemeClr val="tx1">
              <a:lumMod val="75000"/>
              <a:lumOff val="25000"/>
            </a:schemeClr>
          </a:solidFill>
          <a:latin typeface="+mn-lt"/>
          <a:ea typeface="+mn-ea"/>
          <a:cs typeface="+mn-cs"/>
        </a:defRPr>
      </a:lvl3pPr>
      <a:lvl4pPr marL="868680" indent="-182563" algn="l" defTabSz="914400" rtl="0" eaLnBrk="1" latinLnBrk="0" hangingPunct="1">
        <a:lnSpc>
          <a:spcPct val="90000"/>
        </a:lnSpc>
        <a:spcBef>
          <a:spcPts val="600"/>
        </a:spcBef>
        <a:buSzPct val="100000"/>
        <a:buFont typeface="Arial" pitchFamily="34" charset="0"/>
        <a:buChar char="▪"/>
        <a:defRPr sz="1800" kern="1200">
          <a:solidFill>
            <a:schemeClr val="tx1">
              <a:lumMod val="75000"/>
              <a:lumOff val="25000"/>
            </a:schemeClr>
          </a:solidFill>
          <a:latin typeface="+mn-lt"/>
          <a:ea typeface="+mn-ea"/>
          <a:cs typeface="+mn-cs"/>
        </a:defRPr>
      </a:lvl4pPr>
      <a:lvl5pPr marL="1051560" indent="-182880" algn="l" defTabSz="914400" rtl="0" eaLnBrk="1" latinLnBrk="0" hangingPunct="1">
        <a:lnSpc>
          <a:spcPct val="90000"/>
        </a:lnSpc>
        <a:spcBef>
          <a:spcPts val="600"/>
        </a:spcBef>
        <a:buSzPct val="100000"/>
        <a:buFont typeface="Arial" pitchFamily="34" charset="0"/>
        <a:buChar char="▪"/>
        <a:defRPr sz="1600" kern="1200">
          <a:solidFill>
            <a:schemeClr val="tx1">
              <a:lumMod val="75000"/>
              <a:lumOff val="25000"/>
            </a:schemeClr>
          </a:solidFill>
          <a:latin typeface="+mn-lt"/>
          <a:ea typeface="+mn-ea"/>
          <a:cs typeface="+mn-cs"/>
        </a:defRPr>
      </a:lvl5pPr>
      <a:lvl6pPr marL="123444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6pPr>
      <a:lvl7pPr marL="141732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7pPr>
      <a:lvl8pPr marL="160020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8pPr>
      <a:lvl9pPr marL="178308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chart" Target="../charts/chart5.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828800"/>
            <a:ext cx="10363200" cy="3177380"/>
          </a:xfrm>
        </p:spPr>
        <p:txBody>
          <a:bodyPr/>
          <a:lstStyle/>
          <a:p>
            <a:r>
              <a:rPr lang="en-US" dirty="0"/>
              <a:t>Single Payer Healthcare</a:t>
            </a:r>
          </a:p>
        </p:txBody>
      </p:sp>
      <p:sp>
        <p:nvSpPr>
          <p:cNvPr id="3" name="Text Placeholder 2"/>
          <p:cNvSpPr>
            <a:spLocks noGrp="1"/>
          </p:cNvSpPr>
          <p:nvPr>
            <p:ph type="body" idx="1"/>
          </p:nvPr>
        </p:nvSpPr>
        <p:spPr/>
        <p:txBody>
          <a:bodyPr/>
          <a:lstStyle/>
          <a:p>
            <a:r>
              <a:rPr lang="en-US" dirty="0"/>
              <a:t>Aka - Improved medicare for all</a:t>
            </a:r>
          </a:p>
        </p:txBody>
      </p:sp>
    </p:spTree>
    <p:extLst>
      <p:ext uri="{BB962C8B-B14F-4D97-AF65-F5344CB8AC3E}">
        <p14:creationId xmlns:p14="http://schemas.microsoft.com/office/powerpoint/2010/main" val="1592185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3E75C1-245B-7094-E8DB-FB1356637D22}"/>
              </a:ext>
            </a:extLst>
          </p:cNvPr>
          <p:cNvSpPr>
            <a:spLocks noGrp="1"/>
          </p:cNvSpPr>
          <p:nvPr>
            <p:ph type="title"/>
          </p:nvPr>
        </p:nvSpPr>
        <p:spPr/>
        <p:txBody>
          <a:bodyPr>
            <a:normAutofit/>
          </a:bodyPr>
          <a:lstStyle/>
          <a:p>
            <a:r>
              <a:rPr lang="en-US" sz="4000" dirty="0"/>
              <a:t>Contributing to MA Profits, Fraud</a:t>
            </a:r>
          </a:p>
        </p:txBody>
      </p:sp>
      <p:sp>
        <p:nvSpPr>
          <p:cNvPr id="3" name="Text Placeholder 2">
            <a:extLst>
              <a:ext uri="{FF2B5EF4-FFF2-40B4-BE49-F238E27FC236}">
                <a16:creationId xmlns:a16="http://schemas.microsoft.com/office/drawing/2014/main" xmlns="" id="{FE52F3EA-DF05-D92C-5BD4-EEECC6B4492F}"/>
              </a:ext>
            </a:extLst>
          </p:cNvPr>
          <p:cNvSpPr>
            <a:spLocks noGrp="1"/>
          </p:cNvSpPr>
          <p:nvPr>
            <p:ph type="body" idx="10"/>
          </p:nvPr>
        </p:nvSpPr>
        <p:spPr/>
        <p:txBody>
          <a:bodyPr/>
          <a:lstStyle/>
          <a:p>
            <a:r>
              <a:rPr lang="en-US" dirty="0" err="1"/>
              <a:t>Source:National</a:t>
            </a:r>
            <a:r>
              <a:rPr lang="en-US" dirty="0"/>
              <a:t> Single Payer Healthcare</a:t>
            </a:r>
          </a:p>
        </p:txBody>
      </p:sp>
      <p:sp>
        <p:nvSpPr>
          <p:cNvPr id="5" name="TextBox 4">
            <a:extLst>
              <a:ext uri="{FF2B5EF4-FFF2-40B4-BE49-F238E27FC236}">
                <a16:creationId xmlns:a16="http://schemas.microsoft.com/office/drawing/2014/main" xmlns="" id="{33C96A23-9287-594F-7390-41DDBDA3F45A}"/>
              </a:ext>
            </a:extLst>
          </p:cNvPr>
          <p:cNvSpPr txBox="1"/>
          <p:nvPr/>
        </p:nvSpPr>
        <p:spPr>
          <a:xfrm>
            <a:off x="76200" y="1843789"/>
            <a:ext cx="11734800" cy="4031873"/>
          </a:xfrm>
          <a:prstGeom prst="rect">
            <a:avLst/>
          </a:prstGeom>
          <a:noFill/>
        </p:spPr>
        <p:txBody>
          <a:bodyPr wrap="square">
            <a:spAutoFit/>
          </a:bodyPr>
          <a:lstStyle/>
          <a:p>
            <a:pPr marL="285750" indent="-285750">
              <a:buFont typeface="Arial" panose="020B0604020202020204" pitchFamily="34" charset="0"/>
              <a:buChar char="•"/>
            </a:pPr>
            <a:r>
              <a:rPr lang="en-US" sz="3200" dirty="0"/>
              <a:t>8/10 biggest MA insurers (&gt;2/3 of the market) have </a:t>
            </a:r>
            <a:r>
              <a:rPr lang="en-US" sz="3200" b="1" dirty="0"/>
              <a:t>submitted inflated bills</a:t>
            </a:r>
          </a:p>
          <a:p>
            <a:pPr marL="285750" indent="-285750">
              <a:buFont typeface="Arial" panose="020B0604020202020204" pitchFamily="34" charset="0"/>
              <a:buChar char="•"/>
            </a:pPr>
            <a:r>
              <a:rPr lang="en-US" sz="3200" dirty="0"/>
              <a:t>4/5 of the largest players (UH, Humana, </a:t>
            </a:r>
            <a:r>
              <a:rPr lang="en-US" sz="3200" dirty="0" err="1"/>
              <a:t>Elevance</a:t>
            </a:r>
            <a:r>
              <a:rPr lang="en-US" sz="3200" dirty="0"/>
              <a:t> (Anthem), &amp;Kaiser) have </a:t>
            </a:r>
            <a:r>
              <a:rPr lang="en-US" sz="3200" b="1" dirty="0"/>
              <a:t>faced federal lawsuits alleging fraud through upcoding</a:t>
            </a:r>
          </a:p>
          <a:p>
            <a:pPr marL="285750" indent="-285750">
              <a:buFont typeface="Arial" panose="020B0604020202020204" pitchFamily="34" charset="0"/>
              <a:buChar char="•"/>
            </a:pPr>
            <a:r>
              <a:rPr lang="en-US" sz="3200" dirty="0"/>
              <a:t>$12-25 billion in </a:t>
            </a:r>
            <a:r>
              <a:rPr lang="en-US" sz="3200" b="1" dirty="0"/>
              <a:t>overpayments</a:t>
            </a:r>
            <a:r>
              <a:rPr lang="en-US" sz="3200" dirty="0"/>
              <a:t> in 2020</a:t>
            </a:r>
          </a:p>
          <a:p>
            <a:pPr marL="285750" indent="-285750">
              <a:buFont typeface="Arial" panose="020B0604020202020204" pitchFamily="34" charset="0"/>
              <a:buChar char="•"/>
            </a:pPr>
            <a:r>
              <a:rPr lang="en-US" sz="3200" dirty="0"/>
              <a:t>April 2022 CMS and the Biden Administration </a:t>
            </a:r>
            <a:r>
              <a:rPr lang="en-US" sz="3200" b="1" dirty="0"/>
              <a:t>hiked rates </a:t>
            </a:r>
            <a:r>
              <a:rPr lang="en-US" sz="3200" dirty="0"/>
              <a:t>for MA plans by 8.5%</a:t>
            </a:r>
          </a:p>
        </p:txBody>
      </p:sp>
    </p:spTree>
    <p:extLst>
      <p:ext uri="{BB962C8B-B14F-4D97-AF65-F5344CB8AC3E}">
        <p14:creationId xmlns:p14="http://schemas.microsoft.com/office/powerpoint/2010/main" val="807652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98261A-B602-9D0E-9466-8482D04CBDAF}"/>
              </a:ext>
            </a:extLst>
          </p:cNvPr>
          <p:cNvSpPr>
            <a:spLocks noGrp="1"/>
          </p:cNvSpPr>
          <p:nvPr>
            <p:ph type="title"/>
          </p:nvPr>
        </p:nvSpPr>
        <p:spPr/>
        <p:txBody>
          <a:bodyPr/>
          <a:lstStyle/>
          <a:p>
            <a:r>
              <a:rPr lang="en-US" dirty="0"/>
              <a:t>Medicare Advantage Increased Administrative Costs: More to </a:t>
            </a:r>
            <a:r>
              <a:rPr lang="en-US" dirty="0" err="1"/>
              <a:t>admistrators</a:t>
            </a:r>
            <a:r>
              <a:rPr lang="en-US" dirty="0"/>
              <a:t>, Less to Patients</a:t>
            </a:r>
          </a:p>
        </p:txBody>
      </p:sp>
      <p:pic>
        <p:nvPicPr>
          <p:cNvPr id="3" name="Picture 2">
            <a:extLst>
              <a:ext uri="{FF2B5EF4-FFF2-40B4-BE49-F238E27FC236}">
                <a16:creationId xmlns:a16="http://schemas.microsoft.com/office/drawing/2014/main" xmlns="" id="{34592AC7-B6B6-0BF8-16F4-92F18085DB9D}"/>
              </a:ext>
            </a:extLst>
          </p:cNvPr>
          <p:cNvPicPr>
            <a:picLocks noChangeAspect="1"/>
          </p:cNvPicPr>
          <p:nvPr/>
        </p:nvPicPr>
        <p:blipFill>
          <a:blip r:embed="rId2"/>
          <a:stretch>
            <a:fillRect/>
          </a:stretch>
        </p:blipFill>
        <p:spPr>
          <a:xfrm>
            <a:off x="685800" y="1691582"/>
            <a:ext cx="9906000" cy="5232090"/>
          </a:xfrm>
          <a:prstGeom prst="rect">
            <a:avLst/>
          </a:prstGeom>
        </p:spPr>
      </p:pic>
    </p:spTree>
    <p:extLst>
      <p:ext uri="{BB962C8B-B14F-4D97-AF65-F5344CB8AC3E}">
        <p14:creationId xmlns:p14="http://schemas.microsoft.com/office/powerpoint/2010/main" val="2844076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9FA313-E3AE-4A5B-9AD0-21F2AEDA91FA}"/>
              </a:ext>
            </a:extLst>
          </p:cNvPr>
          <p:cNvSpPr>
            <a:spLocks noGrp="1"/>
          </p:cNvSpPr>
          <p:nvPr>
            <p:ph type="title"/>
          </p:nvPr>
        </p:nvSpPr>
        <p:spPr/>
        <p:txBody>
          <a:bodyPr>
            <a:normAutofit/>
          </a:bodyPr>
          <a:lstStyle/>
          <a:p>
            <a:r>
              <a:rPr lang="en-US" sz="5400" b="1" dirty="0"/>
              <a:t>Is Medicare Advantage “Better”?</a:t>
            </a:r>
          </a:p>
        </p:txBody>
      </p:sp>
      <p:sp>
        <p:nvSpPr>
          <p:cNvPr id="3" name="Content Placeholder 2">
            <a:extLst>
              <a:ext uri="{FF2B5EF4-FFF2-40B4-BE49-F238E27FC236}">
                <a16:creationId xmlns:a16="http://schemas.microsoft.com/office/drawing/2014/main" xmlns="" id="{133E5A95-4A91-43A0-BD4C-770FA549F8ED}"/>
              </a:ext>
            </a:extLst>
          </p:cNvPr>
          <p:cNvSpPr>
            <a:spLocks noGrp="1"/>
          </p:cNvSpPr>
          <p:nvPr>
            <p:ph idx="1"/>
          </p:nvPr>
        </p:nvSpPr>
        <p:spPr/>
        <p:txBody>
          <a:bodyPr>
            <a:normAutofit fontScale="92500" lnSpcReduction="20000"/>
          </a:bodyPr>
          <a:lstStyle/>
          <a:p>
            <a:r>
              <a:rPr lang="en-US" dirty="0"/>
              <a:t>Does Medicare Advantage provide better outcomes?</a:t>
            </a:r>
          </a:p>
          <a:p>
            <a:pPr lvl="1"/>
            <a:r>
              <a:rPr lang="en-US" dirty="0"/>
              <a:t>JAMA 12-6-22: very little difference between outcomes for acute MI for MA vs TM</a:t>
            </a:r>
          </a:p>
          <a:p>
            <a:r>
              <a:rPr lang="en-US" dirty="0"/>
              <a:t>Encounter data (</a:t>
            </a:r>
            <a:r>
              <a:rPr lang="en-US" dirty="0" err="1"/>
              <a:t>MedPAC</a:t>
            </a:r>
            <a:r>
              <a:rPr lang="en-US" dirty="0"/>
              <a:t> report)</a:t>
            </a:r>
          </a:p>
          <a:p>
            <a:pPr lvl="1"/>
            <a:r>
              <a:rPr lang="en-US" dirty="0"/>
              <a:t>Efforts to collect encounter data started in 1997; CMS began collecting encounter data for MA in 2012</a:t>
            </a:r>
          </a:p>
          <a:p>
            <a:pPr lvl="1"/>
            <a:r>
              <a:rPr lang="en-US" dirty="0"/>
              <a:t>Encounter data important for the oversight of Medicare</a:t>
            </a:r>
          </a:p>
          <a:p>
            <a:pPr lvl="2"/>
            <a:r>
              <a:rPr lang="en-US" dirty="0"/>
              <a:t>$350 B spent on MA in 2021</a:t>
            </a:r>
          </a:p>
          <a:p>
            <a:pPr lvl="2"/>
            <a:r>
              <a:rPr lang="en-US" dirty="0"/>
              <a:t>Little understanding of service use</a:t>
            </a:r>
          </a:p>
          <a:p>
            <a:pPr lvl="2"/>
            <a:r>
              <a:rPr lang="en-US" dirty="0"/>
              <a:t>$10-$11 B in quality bonus payments but quality data are not meaningful</a:t>
            </a:r>
          </a:p>
          <a:p>
            <a:pPr lvl="2"/>
            <a:r>
              <a:rPr lang="en-US" dirty="0"/>
              <a:t>Little visibility into ~$50 B in spending on extra benefits</a:t>
            </a:r>
          </a:p>
          <a:p>
            <a:pPr lvl="1"/>
            <a:r>
              <a:rPr lang="en-US" dirty="0"/>
              <a:t>Plans have incentive to only submit data that contributes to RS, not complete data</a:t>
            </a:r>
          </a:p>
          <a:p>
            <a:pPr lvl="1"/>
            <a:r>
              <a:rPr lang="en-US" dirty="0" err="1"/>
              <a:t>MedPAC</a:t>
            </a:r>
            <a:r>
              <a:rPr lang="en-US" dirty="0"/>
              <a:t> found that 2014-2017 ED were incomplete and recommended steps to improve completeness and accuracy</a:t>
            </a:r>
          </a:p>
          <a:p>
            <a:pPr marL="457200" lvl="1" indent="0">
              <a:buNone/>
            </a:pPr>
            <a:endParaRPr lang="en-US" dirty="0"/>
          </a:p>
        </p:txBody>
      </p:sp>
      <p:sp>
        <p:nvSpPr>
          <p:cNvPr id="4" name="Footer Placeholder 3">
            <a:extLst>
              <a:ext uri="{FF2B5EF4-FFF2-40B4-BE49-F238E27FC236}">
                <a16:creationId xmlns:a16="http://schemas.microsoft.com/office/drawing/2014/main" xmlns="" id="{28FDD91C-841F-4980-AA0D-8EFB5B08DBFC}"/>
              </a:ext>
            </a:extLst>
          </p:cNvPr>
          <p:cNvSpPr>
            <a:spLocks noGrp="1"/>
          </p:cNvSpPr>
          <p:nvPr>
            <p:ph type="ftr" sz="quarter" idx="11"/>
          </p:nvPr>
        </p:nvSpPr>
        <p:spPr/>
        <p:txBody>
          <a:bodyPr/>
          <a:lstStyle/>
          <a:p>
            <a:r>
              <a:rPr lang="en-US"/>
              <a:t>National Single Payer @nsphealthcare</a:t>
            </a:r>
          </a:p>
        </p:txBody>
      </p:sp>
      <p:sp>
        <p:nvSpPr>
          <p:cNvPr id="5" name="TextBox 4">
            <a:extLst>
              <a:ext uri="{FF2B5EF4-FFF2-40B4-BE49-F238E27FC236}">
                <a16:creationId xmlns:a16="http://schemas.microsoft.com/office/drawing/2014/main" xmlns="" id="{20FC28F7-E677-465B-B150-966023FBB042}"/>
              </a:ext>
            </a:extLst>
          </p:cNvPr>
          <p:cNvSpPr txBox="1"/>
          <p:nvPr/>
        </p:nvSpPr>
        <p:spPr>
          <a:xfrm>
            <a:off x="185530" y="5995577"/>
            <a:ext cx="9644115" cy="523220"/>
          </a:xfrm>
          <a:prstGeom prst="rect">
            <a:avLst/>
          </a:prstGeom>
          <a:noFill/>
        </p:spPr>
        <p:txBody>
          <a:bodyPr wrap="none" rtlCol="0">
            <a:spAutoFit/>
          </a:bodyPr>
          <a:lstStyle/>
          <a:p>
            <a:r>
              <a:rPr lang="en-US" sz="1400" dirty="0"/>
              <a:t>Source: Medicare Advantage Encounter Data Sept 2021; Medicare Payment Advisory Commission  </a:t>
            </a:r>
            <a:r>
              <a:rPr lang="en-US" sz="1400" dirty="0">
                <a:hlinkClick r:id="rId3"/>
              </a:rPr>
              <a:t>Sample title here (medpac.gov)</a:t>
            </a:r>
            <a:endParaRPr lang="en-US" sz="1400" dirty="0"/>
          </a:p>
          <a:p>
            <a:r>
              <a:rPr lang="en-US" sz="1400" dirty="0"/>
              <a:t>Source: Bruce Landon, et el. Association of MA vs TM With 30-Day Mortality Among Patients with Acute MI, JAMA, Dec 6, 2022</a:t>
            </a:r>
          </a:p>
        </p:txBody>
      </p:sp>
    </p:spTree>
    <p:extLst>
      <p:ext uri="{BB962C8B-B14F-4D97-AF65-F5344CB8AC3E}">
        <p14:creationId xmlns:p14="http://schemas.microsoft.com/office/powerpoint/2010/main" val="306136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D9AC1C-5482-3413-95A5-F81EDA0A702B}"/>
              </a:ext>
            </a:extLst>
          </p:cNvPr>
          <p:cNvSpPr>
            <a:spLocks noGrp="1"/>
          </p:cNvSpPr>
          <p:nvPr>
            <p:ph type="title"/>
          </p:nvPr>
        </p:nvSpPr>
        <p:spPr/>
        <p:txBody>
          <a:bodyPr>
            <a:normAutofit/>
          </a:bodyPr>
          <a:lstStyle/>
          <a:p>
            <a:r>
              <a:rPr lang="en-US" sz="4800" dirty="0"/>
              <a:t>ACO REACH </a:t>
            </a:r>
          </a:p>
        </p:txBody>
      </p:sp>
      <p:sp>
        <p:nvSpPr>
          <p:cNvPr id="4" name="TextBox 3">
            <a:extLst>
              <a:ext uri="{FF2B5EF4-FFF2-40B4-BE49-F238E27FC236}">
                <a16:creationId xmlns:a16="http://schemas.microsoft.com/office/drawing/2014/main" xmlns="" id="{0179A260-6298-FCBE-1E35-4538FCD23824}"/>
              </a:ext>
            </a:extLst>
          </p:cNvPr>
          <p:cNvSpPr txBox="1"/>
          <p:nvPr/>
        </p:nvSpPr>
        <p:spPr>
          <a:xfrm>
            <a:off x="533400" y="1752600"/>
            <a:ext cx="11658600" cy="5078313"/>
          </a:xfrm>
          <a:prstGeom prst="rect">
            <a:avLst/>
          </a:prstGeom>
          <a:noFill/>
        </p:spPr>
        <p:txBody>
          <a:bodyPr wrap="square">
            <a:spAutoFit/>
          </a:bodyPr>
          <a:lstStyle/>
          <a:p>
            <a:pPr marL="800100" indent="-457200" algn="l">
              <a:buFont typeface="Arial" panose="020B0604020202020204" pitchFamily="34" charset="0"/>
              <a:buChar char="•"/>
            </a:pPr>
            <a:r>
              <a:rPr lang="en-US" sz="3200" dirty="0"/>
              <a:t>Moves all TM enrollees into HMOs owned by private investors</a:t>
            </a:r>
          </a:p>
          <a:p>
            <a:pPr marL="800100" indent="-457200" algn="l">
              <a:buFont typeface="Arial" panose="020B0604020202020204" pitchFamily="34" charset="0"/>
              <a:buChar char="•"/>
            </a:pPr>
            <a:r>
              <a:rPr lang="en-US" sz="3200" dirty="0"/>
              <a:t>DCE can be started by anyone, no knowledge of health care required.  </a:t>
            </a:r>
          </a:p>
          <a:p>
            <a:pPr marL="1257300" lvl="1" indent="-457200">
              <a:buFont typeface="Arial" panose="020B0604020202020204" pitchFamily="34" charset="0"/>
              <a:buChar char="•"/>
            </a:pPr>
            <a:r>
              <a:rPr lang="en-US" sz="3200" dirty="0"/>
              <a:t>Insurance companies, private equity firms, individual wealthy investors, Jeff Bezos</a:t>
            </a:r>
          </a:p>
          <a:p>
            <a:pPr marL="1085850" lvl="1" indent="-285750" algn="l">
              <a:buFont typeface="Courier New" panose="02070309020205020404" pitchFamily="49" charset="0"/>
              <a:buChar char="o"/>
            </a:pPr>
            <a:r>
              <a:rPr lang="en-US" sz="3200" dirty="0"/>
              <a:t>Paid like MA.  DCEs can keep up to 40% as profit &amp; overhead </a:t>
            </a:r>
          </a:p>
          <a:p>
            <a:pPr marL="1085850" lvl="1" indent="-285750" algn="l">
              <a:buFont typeface="Courier New" panose="02070309020205020404" pitchFamily="49" charset="0"/>
              <a:buChar char="o"/>
            </a:pPr>
            <a:r>
              <a:rPr lang="en-US" sz="3200" dirty="0"/>
              <a:t>Creates dangerous incentive to ration and restrict care for seniors and the disabled  on TM</a:t>
            </a:r>
            <a:endParaRPr lang="en-US" sz="3200" b="1" dirty="0"/>
          </a:p>
          <a:p>
            <a:pPr marL="800100" lvl="1" algn="l"/>
            <a:endParaRPr lang="en-US" sz="3600" b="1" dirty="0"/>
          </a:p>
        </p:txBody>
      </p:sp>
      <p:sp>
        <p:nvSpPr>
          <p:cNvPr id="6" name="TextBox 5">
            <a:extLst>
              <a:ext uri="{FF2B5EF4-FFF2-40B4-BE49-F238E27FC236}">
                <a16:creationId xmlns:a16="http://schemas.microsoft.com/office/drawing/2014/main" xmlns="" id="{E16E07A8-7118-F15A-E5D8-62CECEF2BA23}"/>
              </a:ext>
            </a:extLst>
          </p:cNvPr>
          <p:cNvSpPr txBox="1"/>
          <p:nvPr/>
        </p:nvSpPr>
        <p:spPr>
          <a:xfrm>
            <a:off x="1143000" y="6400800"/>
            <a:ext cx="1555682" cy="369332"/>
          </a:xfrm>
          <a:prstGeom prst="rect">
            <a:avLst/>
          </a:prstGeom>
          <a:noFill/>
        </p:spPr>
        <p:txBody>
          <a:bodyPr wrap="none" rtlCol="0">
            <a:spAutoFit/>
          </a:bodyPr>
          <a:lstStyle/>
          <a:p>
            <a:r>
              <a:rPr lang="en-US" dirty="0"/>
              <a:t>Source: PHNP</a:t>
            </a:r>
          </a:p>
        </p:txBody>
      </p:sp>
    </p:spTree>
    <p:extLst>
      <p:ext uri="{BB962C8B-B14F-4D97-AF65-F5344CB8AC3E}">
        <p14:creationId xmlns:p14="http://schemas.microsoft.com/office/powerpoint/2010/main" val="929913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D9AC1C-5482-3413-95A5-F81EDA0A702B}"/>
              </a:ext>
            </a:extLst>
          </p:cNvPr>
          <p:cNvSpPr>
            <a:spLocks noGrp="1"/>
          </p:cNvSpPr>
          <p:nvPr>
            <p:ph type="title"/>
          </p:nvPr>
        </p:nvSpPr>
        <p:spPr/>
        <p:txBody>
          <a:bodyPr>
            <a:normAutofit/>
          </a:bodyPr>
          <a:lstStyle/>
          <a:p>
            <a:r>
              <a:rPr lang="en-US" sz="4800" dirty="0"/>
              <a:t>ACO Reach </a:t>
            </a:r>
          </a:p>
        </p:txBody>
      </p:sp>
      <p:sp>
        <p:nvSpPr>
          <p:cNvPr id="4" name="TextBox 3">
            <a:extLst>
              <a:ext uri="{FF2B5EF4-FFF2-40B4-BE49-F238E27FC236}">
                <a16:creationId xmlns:a16="http://schemas.microsoft.com/office/drawing/2014/main" xmlns="" id="{0179A260-6298-FCBE-1E35-4538FCD23824}"/>
              </a:ext>
            </a:extLst>
          </p:cNvPr>
          <p:cNvSpPr txBox="1"/>
          <p:nvPr/>
        </p:nvSpPr>
        <p:spPr>
          <a:xfrm>
            <a:off x="533400" y="1752600"/>
            <a:ext cx="11658600" cy="4524315"/>
          </a:xfrm>
          <a:prstGeom prst="rect">
            <a:avLst/>
          </a:prstGeom>
          <a:noFill/>
        </p:spPr>
        <p:txBody>
          <a:bodyPr wrap="square">
            <a:spAutoFit/>
          </a:bodyPr>
          <a:lstStyle/>
          <a:p>
            <a:pPr marL="800100" indent="-457200" algn="l">
              <a:buFont typeface="Arial" panose="020B0604020202020204" pitchFamily="34" charset="0"/>
              <a:buChar char="•"/>
            </a:pPr>
            <a:r>
              <a:rPr lang="en-US" sz="3600" dirty="0"/>
              <a:t>People on TM will be switched to ACO REACH without consent and no Congressional approval required. </a:t>
            </a:r>
          </a:p>
          <a:p>
            <a:pPr marL="800100" indent="-457200" algn="l">
              <a:buFont typeface="Arial" panose="020B0604020202020204" pitchFamily="34" charset="0"/>
              <a:buChar char="•"/>
            </a:pPr>
            <a:r>
              <a:rPr lang="en-US" sz="3600" dirty="0"/>
              <a:t>Goal, complete transition by 2030</a:t>
            </a:r>
          </a:p>
          <a:p>
            <a:pPr marL="800100" indent="-457200" algn="l">
              <a:buFont typeface="Arial" panose="020B0604020202020204" pitchFamily="34" charset="0"/>
              <a:buChar char="•"/>
            </a:pPr>
            <a:r>
              <a:rPr lang="en-US" sz="3600" dirty="0"/>
              <a:t>So far, Biden administration refuses to stop the program. </a:t>
            </a:r>
          </a:p>
          <a:p>
            <a:pPr marL="800100" indent="-457200" algn="l">
              <a:buFont typeface="Arial" panose="020B0604020202020204" pitchFamily="34" charset="0"/>
              <a:buChar char="•"/>
            </a:pPr>
            <a:r>
              <a:rPr lang="en-US" sz="3600" b="1" dirty="0"/>
              <a:t>Key Points:  No medical or financial reason for ACO.</a:t>
            </a:r>
          </a:p>
          <a:p>
            <a:pPr marL="800100" indent="-457200" algn="l">
              <a:buFont typeface="Arial" panose="020B0604020202020204" pitchFamily="34" charset="0"/>
              <a:buChar char="•"/>
            </a:pPr>
            <a:r>
              <a:rPr lang="en-US" sz="3600" b="1" dirty="0"/>
              <a:t>Pirate operation</a:t>
            </a:r>
          </a:p>
          <a:p>
            <a:pPr marL="800100" lvl="1" algn="l"/>
            <a:endParaRPr lang="en-US" sz="3600" b="1" dirty="0"/>
          </a:p>
        </p:txBody>
      </p:sp>
      <p:sp>
        <p:nvSpPr>
          <p:cNvPr id="6" name="TextBox 5">
            <a:extLst>
              <a:ext uri="{FF2B5EF4-FFF2-40B4-BE49-F238E27FC236}">
                <a16:creationId xmlns:a16="http://schemas.microsoft.com/office/drawing/2014/main" xmlns="" id="{E16E07A8-7118-F15A-E5D8-62CECEF2BA23}"/>
              </a:ext>
            </a:extLst>
          </p:cNvPr>
          <p:cNvSpPr txBox="1"/>
          <p:nvPr/>
        </p:nvSpPr>
        <p:spPr>
          <a:xfrm>
            <a:off x="1143000" y="6400800"/>
            <a:ext cx="1555682" cy="369332"/>
          </a:xfrm>
          <a:prstGeom prst="rect">
            <a:avLst/>
          </a:prstGeom>
          <a:noFill/>
        </p:spPr>
        <p:txBody>
          <a:bodyPr wrap="none" rtlCol="0">
            <a:spAutoFit/>
          </a:bodyPr>
          <a:lstStyle/>
          <a:p>
            <a:r>
              <a:rPr lang="en-US" dirty="0"/>
              <a:t>Source: PHNP</a:t>
            </a:r>
          </a:p>
        </p:txBody>
      </p:sp>
    </p:spTree>
    <p:extLst>
      <p:ext uri="{BB962C8B-B14F-4D97-AF65-F5344CB8AC3E}">
        <p14:creationId xmlns:p14="http://schemas.microsoft.com/office/powerpoint/2010/main" val="541075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D9AC1C-5482-3413-95A5-F81EDA0A702B}"/>
              </a:ext>
            </a:extLst>
          </p:cNvPr>
          <p:cNvSpPr>
            <a:spLocks noGrp="1"/>
          </p:cNvSpPr>
          <p:nvPr>
            <p:ph type="title"/>
          </p:nvPr>
        </p:nvSpPr>
        <p:spPr/>
        <p:txBody>
          <a:bodyPr>
            <a:normAutofit/>
          </a:bodyPr>
          <a:lstStyle/>
          <a:p>
            <a:r>
              <a:rPr lang="en-US" sz="4800" dirty="0"/>
              <a:t>How DCEs and ACO Reach Profit: </a:t>
            </a:r>
          </a:p>
        </p:txBody>
      </p:sp>
      <p:sp>
        <p:nvSpPr>
          <p:cNvPr id="4" name="TextBox 3">
            <a:extLst>
              <a:ext uri="{FF2B5EF4-FFF2-40B4-BE49-F238E27FC236}">
                <a16:creationId xmlns:a16="http://schemas.microsoft.com/office/drawing/2014/main" xmlns="" id="{0179A260-6298-FCBE-1E35-4538FCD23824}"/>
              </a:ext>
            </a:extLst>
          </p:cNvPr>
          <p:cNvSpPr txBox="1"/>
          <p:nvPr/>
        </p:nvSpPr>
        <p:spPr>
          <a:xfrm>
            <a:off x="533400" y="1752600"/>
            <a:ext cx="11658600" cy="3416320"/>
          </a:xfrm>
          <a:prstGeom prst="rect">
            <a:avLst/>
          </a:prstGeom>
          <a:noFill/>
        </p:spPr>
        <p:txBody>
          <a:bodyPr wrap="square">
            <a:spAutoFit/>
          </a:bodyPr>
          <a:lstStyle/>
          <a:p>
            <a:pPr marL="800100" indent="-457200" algn="l">
              <a:buFont typeface="Arial" panose="020B0604020202020204" pitchFamily="34" charset="0"/>
              <a:buChar char="•"/>
            </a:pPr>
            <a:r>
              <a:rPr lang="en-US" sz="3600" dirty="0"/>
              <a:t>Maximize revenue from Medicare </a:t>
            </a:r>
          </a:p>
          <a:p>
            <a:pPr marL="800100" indent="-457200" algn="l">
              <a:buFont typeface="Arial" panose="020B0604020202020204" pitchFamily="34" charset="0"/>
              <a:buChar char="•"/>
            </a:pPr>
            <a:r>
              <a:rPr lang="en-US" sz="3600" dirty="0"/>
              <a:t>Minimize money spent on beneficiaries</a:t>
            </a:r>
          </a:p>
          <a:p>
            <a:pPr marL="1085850" lvl="1" indent="-285750" algn="l">
              <a:buFont typeface="Courier New" panose="02070309020205020404" pitchFamily="49" charset="0"/>
              <a:buChar char="o"/>
            </a:pPr>
            <a:r>
              <a:rPr lang="en-US" sz="3600" dirty="0"/>
              <a:t>Delay and Deny, Reduce coverage</a:t>
            </a:r>
          </a:p>
          <a:p>
            <a:pPr marL="1085850" lvl="1" indent="-285750" algn="l">
              <a:buFont typeface="Courier New" panose="02070309020205020404" pitchFamily="49" charset="0"/>
              <a:buChar char="o"/>
            </a:pPr>
            <a:r>
              <a:rPr lang="en-US" sz="3600" dirty="0"/>
              <a:t>They can keep as profit &amp; overhead what they don’t spend on medical services</a:t>
            </a:r>
          </a:p>
          <a:p>
            <a:pPr marL="800100" lvl="1" algn="l"/>
            <a:endParaRPr lang="en-US" sz="3600" b="1" dirty="0"/>
          </a:p>
        </p:txBody>
      </p:sp>
      <p:sp>
        <p:nvSpPr>
          <p:cNvPr id="6" name="TextBox 5">
            <a:extLst>
              <a:ext uri="{FF2B5EF4-FFF2-40B4-BE49-F238E27FC236}">
                <a16:creationId xmlns:a16="http://schemas.microsoft.com/office/drawing/2014/main" xmlns="" id="{E16E07A8-7118-F15A-E5D8-62CECEF2BA23}"/>
              </a:ext>
            </a:extLst>
          </p:cNvPr>
          <p:cNvSpPr txBox="1"/>
          <p:nvPr/>
        </p:nvSpPr>
        <p:spPr>
          <a:xfrm>
            <a:off x="1143000" y="6400800"/>
            <a:ext cx="1555682" cy="369332"/>
          </a:xfrm>
          <a:prstGeom prst="rect">
            <a:avLst/>
          </a:prstGeom>
          <a:noFill/>
        </p:spPr>
        <p:txBody>
          <a:bodyPr wrap="none" rtlCol="0">
            <a:spAutoFit/>
          </a:bodyPr>
          <a:lstStyle/>
          <a:p>
            <a:r>
              <a:rPr lang="en-US" dirty="0"/>
              <a:t>Source: PHNP</a:t>
            </a:r>
          </a:p>
        </p:txBody>
      </p:sp>
    </p:spTree>
    <p:extLst>
      <p:ext uri="{BB962C8B-B14F-4D97-AF65-F5344CB8AC3E}">
        <p14:creationId xmlns:p14="http://schemas.microsoft.com/office/powerpoint/2010/main" val="2937169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30"/>
          <p:cNvSpPr txBox="1">
            <a:spLocks noGrp="1"/>
          </p:cNvSpPr>
          <p:nvPr>
            <p:ph type="ctrTitle"/>
          </p:nvPr>
        </p:nvSpPr>
        <p:spPr>
          <a:xfrm>
            <a:off x="580760" y="0"/>
            <a:ext cx="12180041" cy="1871012"/>
          </a:xfrm>
          <a:prstGeom prst="rect">
            <a:avLst/>
          </a:prstGeom>
        </p:spPr>
        <p:txBody>
          <a:bodyPr spcFirstLastPara="1" vert="horz" wrap="square" lIns="121900" tIns="121900" rIns="121900" bIns="121900" rtlCol="0" anchor="b" anchorCtr="0">
            <a:noAutofit/>
          </a:bodyPr>
          <a:lstStyle/>
          <a:p>
            <a:pPr algn="l">
              <a:spcBef>
                <a:spcPts val="0"/>
              </a:spcBef>
              <a:buClr>
                <a:schemeClr val="dk1"/>
              </a:buClr>
              <a:buSzPts val="1100"/>
            </a:pPr>
            <a:r>
              <a:rPr lang="en" sz="5400" b="1" dirty="0">
                <a:ea typeface="Roboto Medium"/>
                <a:cs typeface="Roboto Medium"/>
                <a:sym typeface="Roboto Medium"/>
              </a:rPr>
              <a:t>DCEs and ACO REACH Threaten Medicare Solvency</a:t>
            </a:r>
            <a:endParaRPr sz="5400" b="1" dirty="0">
              <a:ea typeface="Montserrat"/>
              <a:cs typeface="Montserrat"/>
              <a:sym typeface="Montserrat"/>
            </a:endParaRPr>
          </a:p>
        </p:txBody>
      </p:sp>
      <p:graphicFrame>
        <p:nvGraphicFramePr>
          <p:cNvPr id="4" name="Chart 3">
            <a:extLst>
              <a:ext uri="{FF2B5EF4-FFF2-40B4-BE49-F238E27FC236}">
                <a16:creationId xmlns:a16="http://schemas.microsoft.com/office/drawing/2014/main" xmlns="" id="{54351370-3612-4DA5-AF35-D21C31B0D8C1}"/>
              </a:ext>
            </a:extLst>
          </p:cNvPr>
          <p:cNvGraphicFramePr/>
          <p:nvPr>
            <p:extLst>
              <p:ext uri="{D42A27DB-BD31-4B8C-83A1-F6EECF244321}">
                <p14:modId xmlns:p14="http://schemas.microsoft.com/office/powerpoint/2010/main" val="18535667"/>
              </p:ext>
            </p:extLst>
          </p:nvPr>
        </p:nvGraphicFramePr>
        <p:xfrm>
          <a:off x="-823551" y="1730636"/>
          <a:ext cx="5641788" cy="3855321"/>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xmlns="" id="{000A542C-90F0-4911-94F5-68C05CA2889E}"/>
              </a:ext>
            </a:extLst>
          </p:cNvPr>
          <p:cNvSpPr txBox="1"/>
          <p:nvPr/>
        </p:nvSpPr>
        <p:spPr>
          <a:xfrm>
            <a:off x="10970373" y="3359426"/>
            <a:ext cx="1380506" cy="1200329"/>
          </a:xfrm>
          <a:prstGeom prst="rect">
            <a:avLst/>
          </a:prstGeom>
          <a:noFill/>
        </p:spPr>
        <p:txBody>
          <a:bodyPr wrap="none" rtlCol="0">
            <a:spAutoFit/>
          </a:bodyPr>
          <a:lstStyle/>
          <a:p>
            <a:r>
              <a:rPr lang="en-US" sz="2400" b="1" dirty="0">
                <a:solidFill>
                  <a:schemeClr val="bg1"/>
                </a:solidFill>
              </a:rPr>
              <a:t>40% </a:t>
            </a:r>
          </a:p>
          <a:p>
            <a:r>
              <a:rPr lang="en-US" sz="2400" b="1" dirty="0">
                <a:solidFill>
                  <a:schemeClr val="bg1"/>
                </a:solidFill>
              </a:rPr>
              <a:t>Admin &amp; </a:t>
            </a:r>
          </a:p>
          <a:p>
            <a:r>
              <a:rPr lang="en-US" sz="2400" b="1" dirty="0">
                <a:solidFill>
                  <a:schemeClr val="bg1"/>
                </a:solidFill>
              </a:rPr>
              <a:t>Profit</a:t>
            </a:r>
          </a:p>
        </p:txBody>
      </p:sp>
      <p:sp>
        <p:nvSpPr>
          <p:cNvPr id="10" name="TextBox 9">
            <a:extLst>
              <a:ext uri="{FF2B5EF4-FFF2-40B4-BE49-F238E27FC236}">
                <a16:creationId xmlns:a16="http://schemas.microsoft.com/office/drawing/2014/main" xmlns="" id="{69BB916B-6021-401A-80BA-FA08349825AD}"/>
              </a:ext>
            </a:extLst>
          </p:cNvPr>
          <p:cNvSpPr txBox="1"/>
          <p:nvPr/>
        </p:nvSpPr>
        <p:spPr>
          <a:xfrm>
            <a:off x="2222808" y="2512484"/>
            <a:ext cx="854721" cy="830997"/>
          </a:xfrm>
          <a:prstGeom prst="rect">
            <a:avLst/>
          </a:prstGeom>
          <a:noFill/>
        </p:spPr>
        <p:txBody>
          <a:bodyPr wrap="none" rtlCol="0">
            <a:spAutoFit/>
          </a:bodyPr>
          <a:lstStyle/>
          <a:p>
            <a:r>
              <a:rPr lang="en-US" sz="2400" b="1" dirty="0">
                <a:solidFill>
                  <a:schemeClr val="bg1"/>
                </a:solidFill>
                <a:effectLst>
                  <a:outerShdw blurRad="38100" dist="38100" dir="2700000" algn="tl">
                    <a:srgbClr val="000000">
                      <a:alpha val="43137"/>
                    </a:srgbClr>
                  </a:outerShdw>
                </a:effectLst>
              </a:rPr>
              <a:t>2%</a:t>
            </a:r>
          </a:p>
          <a:p>
            <a:r>
              <a:rPr lang="en-US" sz="2400" b="1" dirty="0">
                <a:solidFill>
                  <a:schemeClr val="bg1"/>
                </a:solidFill>
                <a:effectLst>
                  <a:outerShdw blurRad="38100" dist="38100" dir="2700000" algn="tl">
                    <a:srgbClr val="000000">
                      <a:alpha val="43137"/>
                    </a:srgbClr>
                  </a:outerShdw>
                </a:effectLst>
              </a:rPr>
              <a:t>Adm</a:t>
            </a:r>
            <a:r>
              <a:rPr lang="en-US" sz="2400" b="1" dirty="0">
                <a:solidFill>
                  <a:schemeClr val="bg1"/>
                </a:solidFill>
              </a:rPr>
              <a:t> </a:t>
            </a:r>
          </a:p>
        </p:txBody>
      </p:sp>
      <p:sp>
        <p:nvSpPr>
          <p:cNvPr id="8" name="TextBox 7">
            <a:extLst>
              <a:ext uri="{FF2B5EF4-FFF2-40B4-BE49-F238E27FC236}">
                <a16:creationId xmlns:a16="http://schemas.microsoft.com/office/drawing/2014/main" xmlns="" id="{9FFF1140-D836-47BF-9A2F-AE1611342AB2}"/>
              </a:ext>
            </a:extLst>
          </p:cNvPr>
          <p:cNvSpPr txBox="1"/>
          <p:nvPr/>
        </p:nvSpPr>
        <p:spPr>
          <a:xfrm>
            <a:off x="5307194" y="6157067"/>
            <a:ext cx="1577611" cy="369332"/>
          </a:xfrm>
          <a:prstGeom prst="rect">
            <a:avLst/>
          </a:prstGeom>
          <a:noFill/>
        </p:spPr>
        <p:txBody>
          <a:bodyPr wrap="none" rtlCol="0">
            <a:spAutoFit/>
          </a:bodyPr>
          <a:lstStyle/>
          <a:p>
            <a:r>
              <a:rPr lang="en-US" dirty="0"/>
              <a:t>www.pnhp.org</a:t>
            </a:r>
          </a:p>
        </p:txBody>
      </p:sp>
      <p:graphicFrame>
        <p:nvGraphicFramePr>
          <p:cNvPr id="11" name="Chart 10">
            <a:extLst>
              <a:ext uri="{FF2B5EF4-FFF2-40B4-BE49-F238E27FC236}">
                <a16:creationId xmlns:a16="http://schemas.microsoft.com/office/drawing/2014/main" xmlns="" id="{2378C41C-0AE4-4F3E-915A-98FF2B0AF552}"/>
              </a:ext>
            </a:extLst>
          </p:cNvPr>
          <p:cNvGraphicFramePr/>
          <p:nvPr>
            <p:extLst>
              <p:ext uri="{D42A27DB-BD31-4B8C-83A1-F6EECF244321}">
                <p14:modId xmlns:p14="http://schemas.microsoft.com/office/powerpoint/2010/main" val="2549943460"/>
              </p:ext>
            </p:extLst>
          </p:nvPr>
        </p:nvGraphicFramePr>
        <p:xfrm>
          <a:off x="3445132" y="1651091"/>
          <a:ext cx="5641788" cy="385532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a:extLst>
              <a:ext uri="{FF2B5EF4-FFF2-40B4-BE49-F238E27FC236}">
                <a16:creationId xmlns:a16="http://schemas.microsoft.com/office/drawing/2014/main" xmlns="" id="{B2FA38E8-86D9-4D85-B052-0CFC5C3912CB}"/>
              </a:ext>
            </a:extLst>
          </p:cNvPr>
          <p:cNvGraphicFramePr/>
          <p:nvPr>
            <p:extLst>
              <p:ext uri="{D42A27DB-BD31-4B8C-83A1-F6EECF244321}">
                <p14:modId xmlns:p14="http://schemas.microsoft.com/office/powerpoint/2010/main" val="2203067480"/>
              </p:ext>
            </p:extLst>
          </p:nvPr>
        </p:nvGraphicFramePr>
        <p:xfrm>
          <a:off x="7302815" y="1690863"/>
          <a:ext cx="5641788" cy="385532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025548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11" grpId="0">
        <p:bldAsOne/>
      </p:bldGraphic>
      <p:bldGraphic spid="12"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DFB00E-4F4C-BA6F-9ABB-3E92FA3A531F}"/>
              </a:ext>
            </a:extLst>
          </p:cNvPr>
          <p:cNvSpPr>
            <a:spLocks noGrp="1"/>
          </p:cNvSpPr>
          <p:nvPr>
            <p:ph type="title"/>
          </p:nvPr>
        </p:nvSpPr>
        <p:spPr/>
        <p:txBody>
          <a:bodyPr/>
          <a:lstStyle/>
          <a:p>
            <a:r>
              <a:rPr lang="en-US" sz="4000" dirty="0"/>
              <a:t>What’s Wrong with Privatized Medicare</a:t>
            </a:r>
            <a:r>
              <a:rPr lang="en-US" dirty="0"/>
              <a:t>? </a:t>
            </a:r>
          </a:p>
        </p:txBody>
      </p:sp>
      <p:sp>
        <p:nvSpPr>
          <p:cNvPr id="4" name="TextBox 3">
            <a:extLst>
              <a:ext uri="{FF2B5EF4-FFF2-40B4-BE49-F238E27FC236}">
                <a16:creationId xmlns:a16="http://schemas.microsoft.com/office/drawing/2014/main" xmlns="" id="{1C0CC717-ADBA-994A-A09B-7E17117F7352}"/>
              </a:ext>
            </a:extLst>
          </p:cNvPr>
          <p:cNvSpPr txBox="1"/>
          <p:nvPr/>
        </p:nvSpPr>
        <p:spPr>
          <a:xfrm>
            <a:off x="762000" y="1752600"/>
            <a:ext cx="9448800" cy="4832092"/>
          </a:xfrm>
          <a:prstGeom prst="rect">
            <a:avLst/>
          </a:prstGeom>
          <a:noFill/>
        </p:spPr>
        <p:txBody>
          <a:bodyPr wrap="square" rtlCol="0">
            <a:spAutoFit/>
          </a:bodyPr>
          <a:lstStyle/>
          <a:p>
            <a:pPr marL="285750" indent="-285750">
              <a:buFont typeface="Arial" panose="020B0604020202020204" pitchFamily="34" charset="0"/>
              <a:buChar char="•"/>
            </a:pPr>
            <a:r>
              <a:rPr lang="en-US" sz="4400" dirty="0"/>
              <a:t>Provider Networks</a:t>
            </a:r>
          </a:p>
          <a:p>
            <a:pPr marL="285750" indent="-285750">
              <a:buFont typeface="Arial" panose="020B0604020202020204" pitchFamily="34" charset="0"/>
              <a:buChar char="•"/>
            </a:pPr>
            <a:endParaRPr lang="en-US" sz="4400" dirty="0"/>
          </a:p>
          <a:p>
            <a:pPr marL="285750" indent="-285750">
              <a:buFont typeface="Arial" panose="020B0604020202020204" pitchFamily="34" charset="0"/>
              <a:buChar char="•"/>
            </a:pPr>
            <a:r>
              <a:rPr lang="en-US" sz="4400" dirty="0"/>
              <a:t>Prior Authorizations</a:t>
            </a:r>
          </a:p>
          <a:p>
            <a:pPr marL="285750" indent="-285750">
              <a:buFont typeface="Arial" panose="020B0604020202020204" pitchFamily="34" charset="0"/>
              <a:buChar char="•"/>
            </a:pPr>
            <a:endParaRPr lang="en-US" sz="4400" dirty="0"/>
          </a:p>
          <a:p>
            <a:pPr marL="285750" indent="-285750">
              <a:buFont typeface="Arial" panose="020B0604020202020204" pitchFamily="34" charset="0"/>
              <a:buChar char="•"/>
            </a:pPr>
            <a:r>
              <a:rPr lang="en-US" sz="4400" dirty="0"/>
              <a:t>Referral Requirements </a:t>
            </a:r>
          </a:p>
          <a:p>
            <a:pPr marL="285750" indent="-285750">
              <a:buFont typeface="Arial" panose="020B0604020202020204" pitchFamily="34" charset="0"/>
              <a:buChar char="•"/>
            </a:pPr>
            <a:endParaRPr lang="en-US" sz="4400" dirty="0"/>
          </a:p>
          <a:p>
            <a:pPr marL="285750" indent="-285750">
              <a:buFont typeface="Arial" panose="020B0604020202020204" pitchFamily="34" charset="0"/>
              <a:buChar char="•"/>
            </a:pPr>
            <a:r>
              <a:rPr lang="en-US" sz="4400" dirty="0"/>
              <a:t>Regular Changes in Coverage</a:t>
            </a:r>
          </a:p>
        </p:txBody>
      </p:sp>
    </p:spTree>
    <p:extLst>
      <p:ext uri="{BB962C8B-B14F-4D97-AF65-F5344CB8AC3E}">
        <p14:creationId xmlns:p14="http://schemas.microsoft.com/office/powerpoint/2010/main" val="1694529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7B0391-C3FC-6FB7-44BF-D7C683B01488}"/>
              </a:ext>
            </a:extLst>
          </p:cNvPr>
          <p:cNvSpPr>
            <a:spLocks noGrp="1"/>
          </p:cNvSpPr>
          <p:nvPr>
            <p:ph type="title"/>
          </p:nvPr>
        </p:nvSpPr>
        <p:spPr/>
        <p:txBody>
          <a:bodyPr>
            <a:normAutofit/>
          </a:bodyPr>
          <a:lstStyle/>
          <a:p>
            <a:r>
              <a:rPr lang="en-US" sz="5400" b="1" i="1" dirty="0"/>
              <a:t>Fighting Back!</a:t>
            </a:r>
          </a:p>
        </p:txBody>
      </p:sp>
      <p:sp>
        <p:nvSpPr>
          <p:cNvPr id="4" name="TextBox 3">
            <a:extLst>
              <a:ext uri="{FF2B5EF4-FFF2-40B4-BE49-F238E27FC236}">
                <a16:creationId xmlns:a16="http://schemas.microsoft.com/office/drawing/2014/main" xmlns="" id="{364E729B-13C2-71C6-57B1-23A09C0ADA37}"/>
              </a:ext>
            </a:extLst>
          </p:cNvPr>
          <p:cNvSpPr txBox="1"/>
          <p:nvPr/>
        </p:nvSpPr>
        <p:spPr>
          <a:xfrm>
            <a:off x="381000" y="1600200"/>
            <a:ext cx="9601200" cy="5109091"/>
          </a:xfrm>
          <a:prstGeom prst="rect">
            <a:avLst/>
          </a:prstGeom>
          <a:noFill/>
        </p:spPr>
        <p:txBody>
          <a:bodyPr wrap="square" rtlCol="0">
            <a:spAutoFit/>
          </a:bodyPr>
          <a:lstStyle/>
          <a:p>
            <a:endParaRPr lang="en-US" sz="2800" dirty="0"/>
          </a:p>
          <a:p>
            <a:r>
              <a:rPr lang="en-US" sz="2800" dirty="0"/>
              <a:t>Mary Ellen will tell us how.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99317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5D1D534F-19B6-43E4-9093-949153004DD2}"/>
              </a:ext>
            </a:extLst>
          </p:cNvPr>
          <p:cNvSpPr/>
          <p:nvPr/>
        </p:nvSpPr>
        <p:spPr>
          <a:xfrm>
            <a:off x="-3629" y="6114012"/>
            <a:ext cx="12195629" cy="7439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What is Single Payer? </a:t>
            </a:r>
          </a:p>
        </p:txBody>
      </p:sp>
      <p:sp>
        <p:nvSpPr>
          <p:cNvPr id="3" name="Content Placeholder 2"/>
          <p:cNvSpPr>
            <a:spLocks noGrp="1"/>
          </p:cNvSpPr>
          <p:nvPr>
            <p:ph idx="1"/>
          </p:nvPr>
        </p:nvSpPr>
        <p:spPr>
          <a:xfrm>
            <a:off x="1524000" y="1828799"/>
            <a:ext cx="9906000" cy="4191001"/>
          </a:xfrm>
        </p:spPr>
        <p:txBody>
          <a:bodyPr>
            <a:noAutofit/>
          </a:bodyPr>
          <a:lstStyle/>
          <a:p>
            <a:r>
              <a:rPr lang="en-US" sz="2800" dirty="0"/>
              <a:t>Covers everyone, from birth to death</a:t>
            </a:r>
          </a:p>
          <a:p>
            <a:pPr>
              <a:lnSpc>
                <a:spcPct val="120000"/>
              </a:lnSpc>
            </a:pPr>
            <a:r>
              <a:rPr lang="en-US" sz="2800" dirty="0"/>
              <a:t>Comprehensive coverage, including payments to medical, preventive, dental, vision, hearing, long-term care, prescriptions, mental health, reproductive care </a:t>
            </a:r>
          </a:p>
          <a:p>
            <a:r>
              <a:rPr lang="en-US" sz="2800" dirty="0"/>
              <a:t>No cost-sharing (i.e. no co-payments, no premiums, no deductibles)</a:t>
            </a:r>
          </a:p>
          <a:p>
            <a:r>
              <a:rPr lang="en-US" sz="2800" dirty="0"/>
              <a:t>Paid for by one national payer, but care still provided by private institutions</a:t>
            </a:r>
          </a:p>
        </p:txBody>
      </p:sp>
      <p:pic>
        <p:nvPicPr>
          <p:cNvPr id="10" name="Picture 9" descr="A picture containing clipart&#10;&#10;Description automatically generated">
            <a:extLst>
              <a:ext uri="{FF2B5EF4-FFF2-40B4-BE49-F238E27FC236}">
                <a16:creationId xmlns:a16="http://schemas.microsoft.com/office/drawing/2014/main" xmlns="" id="{25CEDFD0-1587-4B36-A497-F3E70C00FAD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2571" y="6143106"/>
            <a:ext cx="1070429" cy="661747"/>
          </a:xfrm>
          <a:prstGeom prst="rect">
            <a:avLst/>
          </a:prstGeom>
        </p:spPr>
      </p:pic>
    </p:spTree>
    <p:extLst>
      <p:ext uri="{BB962C8B-B14F-4D97-AF65-F5344CB8AC3E}">
        <p14:creationId xmlns:p14="http://schemas.microsoft.com/office/powerpoint/2010/main" val="276713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5D1D534F-19B6-43E4-9093-949153004DD2}"/>
              </a:ext>
            </a:extLst>
          </p:cNvPr>
          <p:cNvSpPr/>
          <p:nvPr/>
        </p:nvSpPr>
        <p:spPr>
          <a:xfrm>
            <a:off x="-3629" y="6114013"/>
            <a:ext cx="12195629" cy="7439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Single Payer: How it Works</a:t>
            </a:r>
          </a:p>
        </p:txBody>
      </p:sp>
      <p:pic>
        <p:nvPicPr>
          <p:cNvPr id="10" name="Picture 9" descr="A picture containing clipart&#10;&#10;Description automatically generated">
            <a:extLst>
              <a:ext uri="{FF2B5EF4-FFF2-40B4-BE49-F238E27FC236}">
                <a16:creationId xmlns:a16="http://schemas.microsoft.com/office/drawing/2014/main" xmlns="" id="{25CEDFD0-1587-4B36-A497-F3E70C00FAD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2571" y="6143106"/>
            <a:ext cx="1070429" cy="661747"/>
          </a:xfrm>
          <a:prstGeom prst="rect">
            <a:avLst/>
          </a:prstGeom>
        </p:spPr>
      </p:pic>
      <p:sp>
        <p:nvSpPr>
          <p:cNvPr id="12" name="TextBox 11">
            <a:extLst>
              <a:ext uri="{FF2B5EF4-FFF2-40B4-BE49-F238E27FC236}">
                <a16:creationId xmlns:a16="http://schemas.microsoft.com/office/drawing/2014/main" xmlns="" id="{119C9722-E0BA-4B19-8046-F371695EF515}"/>
              </a:ext>
            </a:extLst>
          </p:cNvPr>
          <p:cNvSpPr txBox="1"/>
          <p:nvPr/>
        </p:nvSpPr>
        <p:spPr>
          <a:xfrm>
            <a:off x="6934200" y="6243146"/>
            <a:ext cx="5029200" cy="461665"/>
          </a:xfrm>
          <a:prstGeom prst="rect">
            <a:avLst/>
          </a:prstGeom>
          <a:noFill/>
        </p:spPr>
        <p:txBody>
          <a:bodyPr wrap="square" rtlCol="0">
            <a:spAutoFit/>
          </a:bodyPr>
          <a:lstStyle/>
          <a:p>
            <a:pPr algn="r"/>
            <a:r>
              <a:rPr lang="en-US" sz="1200" dirty="0"/>
              <a:t>Image adapted and revised from The New York Times, </a:t>
            </a:r>
            <a:br>
              <a:rPr lang="en-US" sz="1200" dirty="0"/>
            </a:br>
            <a:r>
              <a:rPr lang="en-US" sz="1200" dirty="0"/>
              <a:t>from article written by M.W. Walsh.</a:t>
            </a:r>
          </a:p>
        </p:txBody>
      </p:sp>
      <p:pic>
        <p:nvPicPr>
          <p:cNvPr id="14" name="Picture 13">
            <a:extLst>
              <a:ext uri="{FF2B5EF4-FFF2-40B4-BE49-F238E27FC236}">
                <a16:creationId xmlns:a16="http://schemas.microsoft.com/office/drawing/2014/main" xmlns="" id="{7A686413-B9A3-41D7-8EA8-647FB206C57D}"/>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71500" y="2057400"/>
            <a:ext cx="11049000" cy="3648254"/>
          </a:xfrm>
          <a:prstGeom prst="rect">
            <a:avLst/>
          </a:prstGeom>
        </p:spPr>
      </p:pic>
      <p:sp>
        <p:nvSpPr>
          <p:cNvPr id="17" name="Rectangle 16">
            <a:extLst>
              <a:ext uri="{FF2B5EF4-FFF2-40B4-BE49-F238E27FC236}">
                <a16:creationId xmlns:a16="http://schemas.microsoft.com/office/drawing/2014/main" xmlns="" id="{47179BC9-A5FB-42A1-81C4-511A73A7DD99}"/>
              </a:ext>
            </a:extLst>
          </p:cNvPr>
          <p:cNvSpPr/>
          <p:nvPr/>
        </p:nvSpPr>
        <p:spPr>
          <a:xfrm>
            <a:off x="1371600" y="2057400"/>
            <a:ext cx="8305799"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xmlns="" id="{D5373F34-D5B0-4868-A07D-092B7F9C9157}"/>
              </a:ext>
            </a:extLst>
          </p:cNvPr>
          <p:cNvSpPr/>
          <p:nvPr/>
        </p:nvSpPr>
        <p:spPr>
          <a:xfrm>
            <a:off x="9601200" y="2127981"/>
            <a:ext cx="10668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xmlns="" id="{6F6D0B3A-DAFC-43B6-ADFA-CA3A7CE31087}"/>
              </a:ext>
            </a:extLst>
          </p:cNvPr>
          <p:cNvSpPr/>
          <p:nvPr/>
        </p:nvSpPr>
        <p:spPr>
          <a:xfrm>
            <a:off x="2098812" y="2975113"/>
            <a:ext cx="263388"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Speech Bubble: Oval 20">
            <a:extLst>
              <a:ext uri="{FF2B5EF4-FFF2-40B4-BE49-F238E27FC236}">
                <a16:creationId xmlns:a16="http://schemas.microsoft.com/office/drawing/2014/main" xmlns="" id="{FD7DF24D-CB74-493A-A679-FF2F9AF889A2}"/>
              </a:ext>
            </a:extLst>
          </p:cNvPr>
          <p:cNvSpPr/>
          <p:nvPr/>
        </p:nvSpPr>
        <p:spPr>
          <a:xfrm>
            <a:off x="1828800" y="2693592"/>
            <a:ext cx="1066800" cy="533400"/>
          </a:xfrm>
          <a:prstGeom prst="wedgeEllipseCallou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50000"/>
                    <a:lumOff val="50000"/>
                  </a:schemeClr>
                </a:solidFill>
              </a:rPr>
              <a:t>Achoo!</a:t>
            </a:r>
          </a:p>
        </p:txBody>
      </p:sp>
      <p:sp>
        <p:nvSpPr>
          <p:cNvPr id="22" name="Arrow: Right 21">
            <a:extLst>
              <a:ext uri="{FF2B5EF4-FFF2-40B4-BE49-F238E27FC236}">
                <a16:creationId xmlns:a16="http://schemas.microsoft.com/office/drawing/2014/main" xmlns="" id="{E840D817-30D3-45D0-BB75-DD5F850FF5E7}"/>
              </a:ext>
            </a:extLst>
          </p:cNvPr>
          <p:cNvSpPr/>
          <p:nvPr/>
        </p:nvSpPr>
        <p:spPr>
          <a:xfrm>
            <a:off x="2175012" y="3810000"/>
            <a:ext cx="2092188" cy="106872"/>
          </a:xfrm>
          <a:prstGeom prst="rightArrow">
            <a:avLst>
              <a:gd name="adj1" fmla="val 50000"/>
              <a:gd name="adj2" fmla="val 83018"/>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xmlns="" id="{B51576AC-FF1F-446E-B6A0-7D1F93F7FBC6}"/>
              </a:ext>
            </a:extLst>
          </p:cNvPr>
          <p:cNvSpPr/>
          <p:nvPr/>
        </p:nvSpPr>
        <p:spPr>
          <a:xfrm>
            <a:off x="6324600" y="3916872"/>
            <a:ext cx="304800" cy="2741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xmlns="" id="{EEED60D5-6C04-4EEC-8B03-7206738E6173}"/>
              </a:ext>
            </a:extLst>
          </p:cNvPr>
          <p:cNvSpPr/>
          <p:nvPr/>
        </p:nvSpPr>
        <p:spPr>
          <a:xfrm>
            <a:off x="9601200" y="4343400"/>
            <a:ext cx="304800" cy="350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2227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5D1D534F-19B6-43E4-9093-949153004DD2}"/>
              </a:ext>
            </a:extLst>
          </p:cNvPr>
          <p:cNvSpPr/>
          <p:nvPr/>
        </p:nvSpPr>
        <p:spPr>
          <a:xfrm>
            <a:off x="-3629" y="6114012"/>
            <a:ext cx="12195629" cy="7439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4000" dirty="0"/>
              <a:t>Benefits of Single Payer (SP)</a:t>
            </a:r>
          </a:p>
        </p:txBody>
      </p:sp>
      <p:sp>
        <p:nvSpPr>
          <p:cNvPr id="3" name="Content Placeholder 2"/>
          <p:cNvSpPr>
            <a:spLocks noGrp="1"/>
          </p:cNvSpPr>
          <p:nvPr>
            <p:ph idx="1"/>
          </p:nvPr>
        </p:nvSpPr>
        <p:spPr>
          <a:xfrm>
            <a:off x="1600200" y="1752601"/>
            <a:ext cx="10591800" cy="4114799"/>
          </a:xfrm>
        </p:spPr>
        <p:txBody>
          <a:bodyPr>
            <a:normAutofit/>
          </a:bodyPr>
          <a:lstStyle/>
          <a:p>
            <a:r>
              <a:rPr lang="en-US" sz="3200" dirty="0"/>
              <a:t>No medical bankruptcies </a:t>
            </a:r>
          </a:p>
          <a:p>
            <a:r>
              <a:rPr lang="en-US" sz="3200" dirty="0"/>
              <a:t>Healthcare not tied to employment, age, marital status</a:t>
            </a:r>
          </a:p>
          <a:p>
            <a:r>
              <a:rPr lang="en-US" sz="3200" dirty="0"/>
              <a:t>Lifts the burden of healthcare from employers &amp; local municipalities</a:t>
            </a:r>
          </a:p>
          <a:p>
            <a:r>
              <a:rPr lang="en-US" sz="3200" dirty="0"/>
              <a:t>Freedom to get care anywhere</a:t>
            </a:r>
          </a:p>
          <a:p>
            <a:r>
              <a:rPr lang="en-US" sz="3200" dirty="0"/>
              <a:t>Care will be more equitable</a:t>
            </a:r>
          </a:p>
        </p:txBody>
      </p:sp>
      <p:pic>
        <p:nvPicPr>
          <p:cNvPr id="10" name="Picture 9" descr="A picture containing clipart&#10;&#10;Description automatically generated">
            <a:extLst>
              <a:ext uri="{FF2B5EF4-FFF2-40B4-BE49-F238E27FC236}">
                <a16:creationId xmlns:a16="http://schemas.microsoft.com/office/drawing/2014/main" xmlns="" id="{25CEDFD0-1587-4B36-A497-F3E70C00FAD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2571" y="6143106"/>
            <a:ext cx="1070429" cy="661747"/>
          </a:xfrm>
          <a:prstGeom prst="rect">
            <a:avLst/>
          </a:prstGeom>
        </p:spPr>
      </p:pic>
    </p:spTree>
    <p:extLst>
      <p:ext uri="{BB962C8B-B14F-4D97-AF65-F5344CB8AC3E}">
        <p14:creationId xmlns:p14="http://schemas.microsoft.com/office/powerpoint/2010/main" val="79880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8D0499-D214-CBA1-821E-D8868830E4C7}"/>
              </a:ext>
            </a:extLst>
          </p:cNvPr>
          <p:cNvSpPr>
            <a:spLocks noGrp="1"/>
          </p:cNvSpPr>
          <p:nvPr>
            <p:ph type="title"/>
          </p:nvPr>
        </p:nvSpPr>
        <p:spPr/>
        <p:txBody>
          <a:bodyPr/>
          <a:lstStyle/>
          <a:p>
            <a:r>
              <a:rPr lang="en-US" dirty="0"/>
              <a:t>Medicare Under Threat of Privatization</a:t>
            </a:r>
          </a:p>
        </p:txBody>
      </p:sp>
    </p:spTree>
    <p:extLst>
      <p:ext uri="{BB962C8B-B14F-4D97-AF65-F5344CB8AC3E}">
        <p14:creationId xmlns:p14="http://schemas.microsoft.com/office/powerpoint/2010/main" val="2724552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F1681F-7512-9749-A0F9-3C3693FCDC26}"/>
              </a:ext>
            </a:extLst>
          </p:cNvPr>
          <p:cNvSpPr>
            <a:spLocks noGrp="1"/>
          </p:cNvSpPr>
          <p:nvPr>
            <p:ph type="title"/>
          </p:nvPr>
        </p:nvSpPr>
        <p:spPr/>
        <p:txBody>
          <a:bodyPr>
            <a:normAutofit/>
          </a:bodyPr>
          <a:lstStyle/>
          <a:p>
            <a:r>
              <a:rPr lang="en-US" sz="6000" dirty="0"/>
              <a:t>Medicare Today</a:t>
            </a:r>
          </a:p>
        </p:txBody>
      </p:sp>
      <p:sp>
        <p:nvSpPr>
          <p:cNvPr id="4" name="TextBox 3">
            <a:extLst>
              <a:ext uri="{FF2B5EF4-FFF2-40B4-BE49-F238E27FC236}">
                <a16:creationId xmlns:a16="http://schemas.microsoft.com/office/drawing/2014/main" xmlns="" id="{73ABB369-467F-8503-4287-7E3726909955}"/>
              </a:ext>
            </a:extLst>
          </p:cNvPr>
          <p:cNvSpPr txBox="1"/>
          <p:nvPr/>
        </p:nvSpPr>
        <p:spPr>
          <a:xfrm>
            <a:off x="381000" y="2667000"/>
            <a:ext cx="11658600" cy="4349909"/>
          </a:xfrm>
          <a:prstGeom prst="rect">
            <a:avLst/>
          </a:prstGeom>
          <a:noFill/>
        </p:spPr>
        <p:txBody>
          <a:bodyPr wrap="square">
            <a:spAutoFit/>
          </a:bodyPr>
          <a:lstStyle/>
          <a:p>
            <a:pPr marL="520700" rtl="0">
              <a:spcBef>
                <a:spcPts val="400"/>
              </a:spcBef>
              <a:spcAft>
                <a:spcPts val="0"/>
              </a:spcAft>
            </a:pPr>
            <a:r>
              <a:rPr lang="en-US" sz="3200" b="1" i="1" u="none" strike="noStrike" dirty="0">
                <a:solidFill>
                  <a:srgbClr val="595959"/>
                </a:solidFill>
                <a:effectLst/>
                <a:latin typeface="Arial" panose="020B0604020202020204" pitchFamily="34" charset="0"/>
              </a:rPr>
              <a:t>Traditional Medicare: publicly run, most efficient</a:t>
            </a:r>
            <a:br>
              <a:rPr lang="en-US" sz="3200" b="1" i="1" u="none" strike="noStrike" dirty="0">
                <a:solidFill>
                  <a:srgbClr val="595959"/>
                </a:solidFill>
                <a:effectLst/>
                <a:latin typeface="Arial" panose="020B0604020202020204" pitchFamily="34" charset="0"/>
              </a:rPr>
            </a:br>
            <a:r>
              <a:rPr lang="en-US" sz="3200" b="1" i="1" u="none" strike="noStrike" dirty="0">
                <a:solidFill>
                  <a:srgbClr val="595959"/>
                </a:solidFill>
                <a:effectLst/>
                <a:latin typeface="Arial" panose="020B0604020202020204" pitchFamily="34" charset="0"/>
              </a:rPr>
              <a:t/>
            </a:r>
            <a:br>
              <a:rPr lang="en-US" sz="3200" b="1" i="1" u="none" strike="noStrike" dirty="0">
                <a:solidFill>
                  <a:srgbClr val="595959"/>
                </a:solidFill>
                <a:effectLst/>
                <a:latin typeface="Arial" panose="020B0604020202020204" pitchFamily="34" charset="0"/>
              </a:rPr>
            </a:br>
            <a:r>
              <a:rPr lang="en-US" sz="3200" b="1" i="1" u="none" strike="noStrike" dirty="0">
                <a:solidFill>
                  <a:srgbClr val="595959"/>
                </a:solidFill>
                <a:effectLst/>
                <a:latin typeface="Arial" panose="020B0604020202020204" pitchFamily="34" charset="0"/>
              </a:rPr>
              <a:t>Medicare Advantage: Privatized, inefficient</a:t>
            </a:r>
            <a:r>
              <a:rPr lang="en-US" sz="3200" b="0" i="0" u="none" strike="noStrike" dirty="0">
                <a:solidFill>
                  <a:srgbClr val="595959"/>
                </a:solidFill>
                <a:effectLst/>
                <a:latin typeface="Arial" panose="020B0604020202020204" pitchFamily="34" charset="0"/>
              </a:rPr>
              <a:t> </a:t>
            </a:r>
          </a:p>
          <a:p>
            <a:pPr marL="520700" rtl="0">
              <a:spcBef>
                <a:spcPts val="400"/>
              </a:spcBef>
              <a:spcAft>
                <a:spcPts val="0"/>
              </a:spcAft>
            </a:pPr>
            <a:r>
              <a:rPr lang="en-US" sz="3200" b="0" dirty="0">
                <a:effectLst/>
              </a:rPr>
              <a:t/>
            </a:r>
            <a:br>
              <a:rPr lang="en-US" sz="3200" b="0" dirty="0">
                <a:effectLst/>
              </a:rPr>
            </a:br>
            <a:r>
              <a:rPr lang="en-US" sz="3200" b="1" i="1" u="none" strike="noStrike" dirty="0">
                <a:solidFill>
                  <a:srgbClr val="595959"/>
                </a:solidFill>
                <a:effectLst/>
                <a:latin typeface="Arial" panose="020B0604020202020204" pitchFamily="34" charset="0"/>
              </a:rPr>
              <a:t>Medicare Direct Contracting Entities</a:t>
            </a:r>
            <a:r>
              <a:rPr lang="en-US" sz="3200" b="0" i="0" u="none" strike="noStrike" dirty="0">
                <a:solidFill>
                  <a:srgbClr val="595959"/>
                </a:solidFill>
                <a:effectLst/>
                <a:latin typeface="Arial" panose="020B0604020202020204" pitchFamily="34" charset="0"/>
              </a:rPr>
              <a:t> </a:t>
            </a:r>
            <a:r>
              <a:rPr lang="en-US" sz="3200" b="1" i="1" u="none" strike="noStrike" dirty="0">
                <a:solidFill>
                  <a:srgbClr val="595959"/>
                </a:solidFill>
                <a:effectLst/>
                <a:latin typeface="Arial" panose="020B0604020202020204" pitchFamily="34" charset="0"/>
              </a:rPr>
              <a:t>(DCEs</a:t>
            </a:r>
            <a:r>
              <a:rPr lang="en-US" sz="3200" b="1" i="1" dirty="0">
                <a:solidFill>
                  <a:srgbClr val="595959"/>
                </a:solidFill>
                <a:latin typeface="Arial" panose="020B0604020202020204" pitchFamily="34" charset="0"/>
              </a:rPr>
              <a:t>  Ended 2022)</a:t>
            </a:r>
            <a:r>
              <a:rPr lang="en-US" sz="3200" b="0" i="0" u="none" strike="noStrike" dirty="0">
                <a:solidFill>
                  <a:srgbClr val="595959"/>
                </a:solidFill>
                <a:effectLst/>
                <a:latin typeface="Arial" panose="020B0604020202020204" pitchFamily="34" charset="0"/>
              </a:rPr>
              <a:t> </a:t>
            </a:r>
            <a:endParaRPr lang="en-US" sz="3200" b="0" dirty="0">
              <a:effectLst/>
            </a:endParaRPr>
          </a:p>
          <a:p>
            <a:pPr marL="520700" rtl="0">
              <a:spcBef>
                <a:spcPts val="400"/>
              </a:spcBef>
              <a:spcAft>
                <a:spcPts val="0"/>
              </a:spcAft>
            </a:pPr>
            <a:r>
              <a:rPr lang="en-US" b="0" dirty="0">
                <a:effectLst/>
              </a:rPr>
              <a:t/>
            </a:r>
            <a:br>
              <a:rPr lang="en-US" b="0" dirty="0">
                <a:effectLst/>
              </a:rPr>
            </a:br>
            <a:r>
              <a:rPr lang="en-US" sz="3200" b="1" i="1" u="none" strike="noStrike" dirty="0">
                <a:solidFill>
                  <a:srgbClr val="595959"/>
                </a:solidFill>
                <a:effectLst/>
                <a:latin typeface="Arial" panose="020B0604020202020204" pitchFamily="34" charset="0"/>
              </a:rPr>
              <a:t>ACO REACH – Privatizing TM </a:t>
            </a:r>
            <a:r>
              <a:rPr lang="en-US" sz="1800" b="0" i="0" u="none" strike="noStrike" dirty="0">
                <a:solidFill>
                  <a:srgbClr val="595959"/>
                </a:solidFill>
                <a:effectLst/>
                <a:latin typeface="Arial" panose="020B0604020202020204" pitchFamily="34" charset="0"/>
              </a:rPr>
              <a:t>(</a:t>
            </a:r>
            <a:r>
              <a:rPr lang="en-US" sz="2400" b="0" i="0" u="none" strike="noStrike" dirty="0">
                <a:solidFill>
                  <a:srgbClr val="595959"/>
                </a:solidFill>
                <a:effectLst/>
                <a:latin typeface="Arial" panose="020B0604020202020204" pitchFamily="34" charset="0"/>
              </a:rPr>
              <a:t>Accountable Care Organizations: Realizing Equity, Access, and Community Health) Begun Jan 2023</a:t>
            </a:r>
            <a:endParaRPr lang="en-US" sz="2400" b="0" dirty="0">
              <a:effectLst/>
            </a:endParaRPr>
          </a:p>
          <a:p>
            <a:r>
              <a:rPr lang="en-US" dirty="0"/>
              <a:t/>
            </a:r>
            <a:br>
              <a:rPr lang="en-US" dirty="0"/>
            </a:br>
            <a:endParaRPr lang="en-US" dirty="0"/>
          </a:p>
        </p:txBody>
      </p:sp>
    </p:spTree>
    <p:extLst>
      <p:ext uri="{BB962C8B-B14F-4D97-AF65-F5344CB8AC3E}">
        <p14:creationId xmlns:p14="http://schemas.microsoft.com/office/powerpoint/2010/main" val="2763169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74E42-2527-4933-9D85-7651F3CF55AE}"/>
              </a:ext>
            </a:extLst>
          </p:cNvPr>
          <p:cNvSpPr>
            <a:spLocks noGrp="1"/>
          </p:cNvSpPr>
          <p:nvPr>
            <p:ph type="title"/>
          </p:nvPr>
        </p:nvSpPr>
        <p:spPr>
          <a:xfrm>
            <a:off x="838200" y="185245"/>
            <a:ext cx="10515600" cy="1325563"/>
          </a:xfrm>
        </p:spPr>
        <p:txBody>
          <a:bodyPr>
            <a:noAutofit/>
          </a:bodyPr>
          <a:lstStyle/>
          <a:p>
            <a:r>
              <a:rPr lang="en-US" sz="5400" b="1" dirty="0"/>
              <a:t>The Medicare Pie Before 2003</a:t>
            </a:r>
          </a:p>
        </p:txBody>
      </p:sp>
      <p:graphicFrame>
        <p:nvGraphicFramePr>
          <p:cNvPr id="6" name="Content Placeholder 5">
            <a:extLst>
              <a:ext uri="{FF2B5EF4-FFF2-40B4-BE49-F238E27FC236}">
                <a16:creationId xmlns:a16="http://schemas.microsoft.com/office/drawing/2014/main" xmlns="" id="{97E1DA8B-E6FC-482C-9D7E-45F08C3993A1}"/>
              </a:ext>
            </a:extLst>
          </p:cNvPr>
          <p:cNvGraphicFramePr>
            <a:graphicFrameLocks noGrp="1"/>
          </p:cNvGraphicFramePr>
          <p:nvPr>
            <p:ph idx="1"/>
          </p:nvPr>
        </p:nvGraphicFramePr>
        <p:xfrm>
          <a:off x="212566" y="1524388"/>
          <a:ext cx="11607800" cy="486397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xmlns="" id="{4C31DD48-96A5-6A46-B5CA-B06F90E671AC}"/>
              </a:ext>
            </a:extLst>
          </p:cNvPr>
          <p:cNvSpPr txBox="1"/>
          <p:nvPr/>
        </p:nvSpPr>
        <p:spPr>
          <a:xfrm>
            <a:off x="9659009" y="6211620"/>
            <a:ext cx="184731" cy="461665"/>
          </a:xfrm>
          <a:prstGeom prst="rect">
            <a:avLst/>
          </a:prstGeom>
          <a:noFill/>
        </p:spPr>
        <p:txBody>
          <a:bodyPr wrap="none" rtlCol="0">
            <a:spAutoFit/>
          </a:bodyPr>
          <a:lstStyle/>
          <a:p>
            <a:pPr>
              <a:spcAft>
                <a:spcPts val="1200"/>
              </a:spcAft>
            </a:pPr>
            <a:endParaRPr lang="en-US" sz="2400" dirty="0">
              <a:solidFill>
                <a:schemeClr val="bg1"/>
              </a:solidFill>
            </a:endParaRPr>
          </a:p>
        </p:txBody>
      </p:sp>
      <p:sp>
        <p:nvSpPr>
          <p:cNvPr id="11" name="TextBox 10">
            <a:extLst>
              <a:ext uri="{FF2B5EF4-FFF2-40B4-BE49-F238E27FC236}">
                <a16:creationId xmlns:a16="http://schemas.microsoft.com/office/drawing/2014/main" xmlns="" id="{FF532D82-B5AB-BE42-8DEA-685949D5291B}"/>
              </a:ext>
            </a:extLst>
          </p:cNvPr>
          <p:cNvSpPr txBox="1"/>
          <p:nvPr/>
        </p:nvSpPr>
        <p:spPr>
          <a:xfrm>
            <a:off x="170122" y="6231265"/>
            <a:ext cx="8378457" cy="400110"/>
          </a:xfrm>
          <a:prstGeom prst="rect">
            <a:avLst/>
          </a:prstGeom>
          <a:noFill/>
        </p:spPr>
        <p:txBody>
          <a:bodyPr wrap="square" rtlCol="0">
            <a:spAutoFit/>
          </a:bodyPr>
          <a:lstStyle/>
          <a:p>
            <a:r>
              <a:rPr lang="en-US" sz="1000" dirty="0">
                <a:solidFill>
                  <a:schemeClr val="bg1"/>
                </a:solidFill>
              </a:rPr>
              <a:t>Source: </a:t>
            </a:r>
            <a:r>
              <a:rPr lang="en-US" sz="1000" dirty="0">
                <a:solidFill>
                  <a:schemeClr val="bg1"/>
                </a:solidFill>
                <a:hlinkClick r:id="rId4">
                  <a:extLst>
                    <a:ext uri="{A12FA001-AC4F-418D-AE19-62706E023703}">
                      <ahyp:hlinkClr xmlns:ahyp="http://schemas.microsoft.com/office/drawing/2018/hyperlinkcolor" xmlns="" val="tx"/>
                    </a:ext>
                  </a:extLst>
                </a:hlinkClick>
              </a:rPr>
              <a:t>https://www.cms.gov/Research-Statistics-Data-and-Systems/Statistics-Trends-and-Reports/Archives/MMSS</a:t>
            </a:r>
            <a:r>
              <a:rPr lang="en-US" sz="1000" dirty="0">
                <a:solidFill>
                  <a:schemeClr val="bg1"/>
                </a:solidFill>
              </a:rPr>
              <a:t> and </a:t>
            </a:r>
            <a:r>
              <a:rPr lang="en-US" sz="1000" dirty="0">
                <a:solidFill>
                  <a:schemeClr val="bg1"/>
                </a:solidFill>
                <a:hlinkClick r:id="rId4">
                  <a:extLst>
                    <a:ext uri="{A12FA001-AC4F-418D-AE19-62706E023703}">
                      <ahyp:hlinkClr xmlns:ahyp="http://schemas.microsoft.com/office/drawing/2018/hyperlinkcolor" xmlns="" val="tx"/>
                    </a:ext>
                  </a:extLst>
                </a:hlinkClick>
              </a:rPr>
              <a:t>https://www.kff.org/medicare/</a:t>
            </a:r>
            <a:endParaRPr lang="en-US" sz="1000" dirty="0">
              <a:solidFill>
                <a:schemeClr val="bg1"/>
              </a:solidFill>
            </a:endParaRPr>
          </a:p>
          <a:p>
            <a:r>
              <a:rPr lang="en-US" sz="1000" dirty="0">
                <a:solidFill>
                  <a:schemeClr val="bg1"/>
                </a:solidFill>
              </a:rPr>
              <a:t>state-indicator/total-medicare-beneficiaries/?currentTimeframe=0&amp;sortModel=%7B%22colId%22:%22Location%22,%22sort%22:%22asc%22%7D </a:t>
            </a:r>
          </a:p>
        </p:txBody>
      </p:sp>
      <p:sp>
        <p:nvSpPr>
          <p:cNvPr id="12" name="TextBox 11">
            <a:extLst>
              <a:ext uri="{FF2B5EF4-FFF2-40B4-BE49-F238E27FC236}">
                <a16:creationId xmlns:a16="http://schemas.microsoft.com/office/drawing/2014/main" xmlns="" id="{9395E903-5B2E-C342-A141-65C3A46AF1F3}"/>
              </a:ext>
            </a:extLst>
          </p:cNvPr>
          <p:cNvSpPr txBox="1"/>
          <p:nvPr/>
        </p:nvSpPr>
        <p:spPr>
          <a:xfrm>
            <a:off x="6497686" y="2191706"/>
            <a:ext cx="277640" cy="584775"/>
          </a:xfrm>
          <a:prstGeom prst="rect">
            <a:avLst/>
          </a:prstGeom>
          <a:noFill/>
        </p:spPr>
        <p:txBody>
          <a:bodyPr wrap="none" rtlCol="0">
            <a:spAutoFit/>
          </a:bodyPr>
          <a:lstStyle/>
          <a:p>
            <a:pPr algn="ctr"/>
            <a:r>
              <a:rPr lang="en-US" sz="3200" b="1" dirty="0">
                <a:effectLst>
                  <a:outerShdw blurRad="50800" dist="38100" dir="2700000" algn="tl" rotWithShape="0">
                    <a:prstClr val="black">
                      <a:alpha val="40000"/>
                    </a:prstClr>
                  </a:outerShdw>
                </a:effectLst>
              </a:rPr>
              <a:t> </a:t>
            </a:r>
          </a:p>
        </p:txBody>
      </p:sp>
      <p:sp>
        <p:nvSpPr>
          <p:cNvPr id="4" name="Footer Placeholder 3">
            <a:extLst>
              <a:ext uri="{FF2B5EF4-FFF2-40B4-BE49-F238E27FC236}">
                <a16:creationId xmlns:a16="http://schemas.microsoft.com/office/drawing/2014/main" xmlns="" id="{038B5F63-BD0C-4378-AFC2-A2EDFA616E54}"/>
              </a:ext>
            </a:extLst>
          </p:cNvPr>
          <p:cNvSpPr>
            <a:spLocks noGrp="1"/>
          </p:cNvSpPr>
          <p:nvPr>
            <p:ph type="ftr" sz="quarter" idx="11"/>
          </p:nvPr>
        </p:nvSpPr>
        <p:spPr/>
        <p:txBody>
          <a:bodyPr/>
          <a:lstStyle/>
          <a:p>
            <a:r>
              <a:rPr lang="en-US" dirty="0"/>
              <a:t>National Single Payer @nsphealthcare</a:t>
            </a:r>
          </a:p>
        </p:txBody>
      </p:sp>
    </p:spTree>
    <p:extLst>
      <p:ext uri="{BB962C8B-B14F-4D97-AF65-F5344CB8AC3E}">
        <p14:creationId xmlns:p14="http://schemas.microsoft.com/office/powerpoint/2010/main" val="1839194801"/>
      </p:ext>
    </p:extLst>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74E42-2527-4933-9D85-7651F3CF55AE}"/>
              </a:ext>
            </a:extLst>
          </p:cNvPr>
          <p:cNvSpPr>
            <a:spLocks noGrp="1"/>
          </p:cNvSpPr>
          <p:nvPr>
            <p:ph type="title"/>
          </p:nvPr>
        </p:nvSpPr>
        <p:spPr>
          <a:xfrm>
            <a:off x="838200" y="185245"/>
            <a:ext cx="10515600" cy="1325563"/>
          </a:xfrm>
        </p:spPr>
        <p:txBody>
          <a:bodyPr>
            <a:noAutofit/>
          </a:bodyPr>
          <a:lstStyle/>
          <a:p>
            <a:r>
              <a:rPr lang="en-US" sz="5400" b="1" dirty="0"/>
              <a:t>The Medicare Pie Today</a:t>
            </a:r>
          </a:p>
        </p:txBody>
      </p:sp>
      <p:graphicFrame>
        <p:nvGraphicFramePr>
          <p:cNvPr id="6" name="Content Placeholder 5">
            <a:extLst>
              <a:ext uri="{FF2B5EF4-FFF2-40B4-BE49-F238E27FC236}">
                <a16:creationId xmlns:a16="http://schemas.microsoft.com/office/drawing/2014/main" xmlns="" id="{97E1DA8B-E6FC-482C-9D7E-45F08C3993A1}"/>
              </a:ext>
            </a:extLst>
          </p:cNvPr>
          <p:cNvGraphicFramePr>
            <a:graphicFrameLocks noGrp="1"/>
          </p:cNvGraphicFramePr>
          <p:nvPr>
            <p:ph idx="1"/>
          </p:nvPr>
        </p:nvGraphicFramePr>
        <p:xfrm>
          <a:off x="88900" y="1181102"/>
          <a:ext cx="11607800" cy="4863972"/>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xmlns="" id="{CA1FF5A9-5AC6-4FAF-8E52-C244F31CFE37}"/>
              </a:ext>
            </a:extLst>
          </p:cNvPr>
          <p:cNvSpPr/>
          <p:nvPr/>
        </p:nvSpPr>
        <p:spPr>
          <a:xfrm rot="20722194">
            <a:off x="2821681" y="2019472"/>
            <a:ext cx="5481424" cy="855619"/>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Total 2021:$926 Billion</a:t>
            </a:r>
          </a:p>
        </p:txBody>
      </p:sp>
      <p:sp>
        <p:nvSpPr>
          <p:cNvPr id="8" name="TextBox 7">
            <a:extLst>
              <a:ext uri="{FF2B5EF4-FFF2-40B4-BE49-F238E27FC236}">
                <a16:creationId xmlns:a16="http://schemas.microsoft.com/office/drawing/2014/main" xmlns="" id="{4C31DD48-96A5-6A46-B5CA-B06F90E671AC}"/>
              </a:ext>
            </a:extLst>
          </p:cNvPr>
          <p:cNvSpPr txBox="1"/>
          <p:nvPr/>
        </p:nvSpPr>
        <p:spPr>
          <a:xfrm>
            <a:off x="9659009" y="6211620"/>
            <a:ext cx="184731" cy="461665"/>
          </a:xfrm>
          <a:prstGeom prst="rect">
            <a:avLst/>
          </a:prstGeom>
          <a:noFill/>
        </p:spPr>
        <p:txBody>
          <a:bodyPr wrap="none" rtlCol="0">
            <a:spAutoFit/>
          </a:bodyPr>
          <a:lstStyle/>
          <a:p>
            <a:pPr>
              <a:spcAft>
                <a:spcPts val="1200"/>
              </a:spcAft>
            </a:pPr>
            <a:endParaRPr lang="en-US" sz="2400" dirty="0">
              <a:solidFill>
                <a:schemeClr val="bg1"/>
              </a:solidFill>
            </a:endParaRPr>
          </a:p>
        </p:txBody>
      </p:sp>
      <p:sp>
        <p:nvSpPr>
          <p:cNvPr id="7" name="Footer Placeholder 6">
            <a:extLst>
              <a:ext uri="{FF2B5EF4-FFF2-40B4-BE49-F238E27FC236}">
                <a16:creationId xmlns:a16="http://schemas.microsoft.com/office/drawing/2014/main" xmlns="" id="{1CB1C8F9-43C1-4AEE-AE9F-3F310382B560}"/>
              </a:ext>
            </a:extLst>
          </p:cNvPr>
          <p:cNvSpPr>
            <a:spLocks noGrp="1"/>
          </p:cNvSpPr>
          <p:nvPr>
            <p:ph type="ftr" sz="quarter" idx="11"/>
          </p:nvPr>
        </p:nvSpPr>
        <p:spPr/>
        <p:txBody>
          <a:bodyPr/>
          <a:lstStyle/>
          <a:p>
            <a:r>
              <a:rPr lang="en-US"/>
              <a:t>National Single Payer @nsphealthcare</a:t>
            </a:r>
          </a:p>
        </p:txBody>
      </p:sp>
    </p:spTree>
    <p:extLst>
      <p:ext uri="{BB962C8B-B14F-4D97-AF65-F5344CB8AC3E}">
        <p14:creationId xmlns:p14="http://schemas.microsoft.com/office/powerpoint/2010/main" val="244672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fade">
                                      <p:cBhvr>
                                        <p:cTn id="7" dur="500"/>
                                        <p:tgtEl>
                                          <p:spTgt spid="6">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chart seriesIdx="-4" categoryIdx="0" bldStep="category"/>
                                            </p:graphicEl>
                                          </p:spTgt>
                                        </p:tgtEl>
                                        <p:attrNameLst>
                                          <p:attrName>style.visibility</p:attrName>
                                        </p:attrNameLst>
                                      </p:cBhvr>
                                      <p:to>
                                        <p:strVal val="visible"/>
                                      </p:to>
                                    </p:set>
                                    <p:animEffect transition="in" filter="fade">
                                      <p:cBhvr>
                                        <p:cTn id="12" dur="500"/>
                                        <p:tgtEl>
                                          <p:spTgt spid="6">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chart seriesIdx="-4" categoryIdx="1" bldStep="category"/>
                                            </p:graphicEl>
                                          </p:spTgt>
                                        </p:tgtEl>
                                        <p:attrNameLst>
                                          <p:attrName>style.visibility</p:attrName>
                                        </p:attrNameLst>
                                      </p:cBhvr>
                                      <p:to>
                                        <p:strVal val="visible"/>
                                      </p:to>
                                    </p:set>
                                    <p:animEffect transition="in" filter="fade">
                                      <p:cBhvr>
                                        <p:cTn id="17" dur="500"/>
                                        <p:tgtEl>
                                          <p:spTgt spid="6">
                                            <p:graphicEl>
                                              <a:chart seriesIdx="-4" categoryIdx="1" bldStep="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ppt_w</p:attrName>
                                        </p:attrNameLst>
                                      </p:cBhvr>
                                      <p:tavLst>
                                        <p:tav tm="0">
                                          <p:val>
                                            <p:fltVal val="0"/>
                                          </p:val>
                                        </p:tav>
                                        <p:tav tm="100000">
                                          <p:val>
                                            <p:strVal val="#ppt_w"/>
                                          </p:val>
                                        </p:tav>
                                      </p:tavLst>
                                    </p:anim>
                                    <p:anim calcmode="lin" valueType="num">
                                      <p:cBhvr>
                                        <p:cTn id="23" dur="1000" fill="hold"/>
                                        <p:tgtEl>
                                          <p:spTgt spid="5"/>
                                        </p:tgtEl>
                                        <p:attrNameLst>
                                          <p:attrName>ppt_h</p:attrName>
                                        </p:attrNameLst>
                                      </p:cBhvr>
                                      <p:tavLst>
                                        <p:tav tm="0">
                                          <p:val>
                                            <p:fltVal val="0"/>
                                          </p:val>
                                        </p:tav>
                                        <p:tav tm="100000">
                                          <p:val>
                                            <p:strVal val="#ppt_h"/>
                                          </p:val>
                                        </p:tav>
                                      </p:tavLst>
                                    </p:anim>
                                    <p:anim calcmode="lin" valueType="num">
                                      <p:cBhvr>
                                        <p:cTn id="24" dur="1000" fill="hold"/>
                                        <p:tgtEl>
                                          <p:spTgt spid="5"/>
                                        </p:tgtEl>
                                        <p:attrNameLst>
                                          <p:attrName>style.rotation</p:attrName>
                                        </p:attrNameLst>
                                      </p:cBhvr>
                                      <p:tavLst>
                                        <p:tav tm="0">
                                          <p:val>
                                            <p:fltVal val="90"/>
                                          </p:val>
                                        </p:tav>
                                        <p:tav tm="100000">
                                          <p:val>
                                            <p:fltVal val="0"/>
                                          </p:val>
                                        </p:tav>
                                      </p:tavLst>
                                    </p:anim>
                                    <p:animEffect transition="in" filter="fade">
                                      <p:cBhvr>
                                        <p:cTn id="2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category"/>
        </p:bldSub>
      </p:bldGraphic>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9FA313-E3AE-4A5B-9AD0-21F2AEDA91FA}"/>
              </a:ext>
            </a:extLst>
          </p:cNvPr>
          <p:cNvSpPr>
            <a:spLocks noGrp="1"/>
          </p:cNvSpPr>
          <p:nvPr>
            <p:ph type="title"/>
          </p:nvPr>
        </p:nvSpPr>
        <p:spPr/>
        <p:txBody>
          <a:bodyPr>
            <a:normAutofit/>
          </a:bodyPr>
          <a:lstStyle/>
          <a:p>
            <a:r>
              <a:rPr lang="en-US" sz="4000" b="1" dirty="0"/>
              <a:t>Medicare Advantage, Highly Profitable</a:t>
            </a:r>
          </a:p>
        </p:txBody>
      </p:sp>
      <p:sp>
        <p:nvSpPr>
          <p:cNvPr id="4" name="Footer Placeholder 3">
            <a:extLst>
              <a:ext uri="{FF2B5EF4-FFF2-40B4-BE49-F238E27FC236}">
                <a16:creationId xmlns:a16="http://schemas.microsoft.com/office/drawing/2014/main" xmlns="" id="{28FDD91C-841F-4980-AA0D-8EFB5B08DBFC}"/>
              </a:ext>
            </a:extLst>
          </p:cNvPr>
          <p:cNvSpPr>
            <a:spLocks noGrp="1"/>
          </p:cNvSpPr>
          <p:nvPr>
            <p:ph type="ftr" sz="quarter" idx="11"/>
          </p:nvPr>
        </p:nvSpPr>
        <p:spPr/>
        <p:txBody>
          <a:bodyPr/>
          <a:lstStyle/>
          <a:p>
            <a:r>
              <a:rPr lang="en-US"/>
              <a:t>National Single Payer @nsphealthcare</a:t>
            </a:r>
          </a:p>
        </p:txBody>
      </p:sp>
      <p:sp>
        <p:nvSpPr>
          <p:cNvPr id="5" name="TextBox 4">
            <a:extLst>
              <a:ext uri="{FF2B5EF4-FFF2-40B4-BE49-F238E27FC236}">
                <a16:creationId xmlns:a16="http://schemas.microsoft.com/office/drawing/2014/main" xmlns="" id="{20FC28F7-E677-465B-B150-966023FBB042}"/>
              </a:ext>
            </a:extLst>
          </p:cNvPr>
          <p:cNvSpPr txBox="1"/>
          <p:nvPr/>
        </p:nvSpPr>
        <p:spPr>
          <a:xfrm>
            <a:off x="914400" y="5995577"/>
            <a:ext cx="10134600" cy="400110"/>
          </a:xfrm>
          <a:prstGeom prst="rect">
            <a:avLst/>
          </a:prstGeom>
          <a:noFill/>
        </p:spPr>
        <p:txBody>
          <a:bodyPr wrap="square" rtlCol="0">
            <a:spAutoFit/>
          </a:bodyPr>
          <a:lstStyle/>
          <a:p>
            <a:pPr algn="r"/>
            <a:r>
              <a:rPr lang="en-US" sz="2000" dirty="0"/>
              <a:t>Source: Kaiser Family Foundation</a:t>
            </a:r>
          </a:p>
        </p:txBody>
      </p:sp>
      <p:sp>
        <p:nvSpPr>
          <p:cNvPr id="9" name="Content Placeholder 8">
            <a:extLst>
              <a:ext uri="{FF2B5EF4-FFF2-40B4-BE49-F238E27FC236}">
                <a16:creationId xmlns:a16="http://schemas.microsoft.com/office/drawing/2014/main" xmlns="" id="{9CA8C7AB-5BB5-0238-01E7-E882C6641C44}"/>
              </a:ext>
            </a:extLst>
          </p:cNvPr>
          <p:cNvSpPr>
            <a:spLocks noGrp="1"/>
          </p:cNvSpPr>
          <p:nvPr>
            <p:ph idx="1"/>
          </p:nvPr>
        </p:nvSpPr>
        <p:spPr>
          <a:xfrm>
            <a:off x="914400" y="1828799"/>
            <a:ext cx="9753600" cy="4572001"/>
          </a:xfrm>
        </p:spPr>
        <p:txBody>
          <a:bodyPr>
            <a:normAutofit/>
          </a:bodyPr>
          <a:lstStyle/>
          <a:p>
            <a:pPr marL="0" indent="0">
              <a:buNone/>
            </a:pPr>
            <a:r>
              <a:rPr lang="en-US" sz="3600" dirty="0"/>
              <a:t>Annual Gross Margins for MA per person were double the margins in the individual and group markets, 2016 – 2018:</a:t>
            </a:r>
          </a:p>
          <a:p>
            <a:pPr lvl="1"/>
            <a:r>
              <a:rPr lang="en-US" sz="3000" dirty="0"/>
              <a:t>Medicare Advantage Margins:   $1,608</a:t>
            </a:r>
            <a:br>
              <a:rPr lang="en-US" sz="3000" dirty="0"/>
            </a:br>
            <a:endParaRPr lang="en-US" sz="3000" dirty="0"/>
          </a:p>
          <a:p>
            <a:pPr lvl="1"/>
            <a:r>
              <a:rPr lang="en-US" sz="3000" dirty="0"/>
              <a:t>Individual Market:      $779 </a:t>
            </a:r>
            <a:br>
              <a:rPr lang="en-US" sz="3000" dirty="0"/>
            </a:br>
            <a:endParaRPr lang="en-US" sz="3000" dirty="0"/>
          </a:p>
          <a:p>
            <a:pPr lvl="1"/>
            <a:r>
              <a:rPr lang="en-US" sz="3000" dirty="0"/>
              <a:t>Group (employer) Market: $855</a:t>
            </a:r>
          </a:p>
        </p:txBody>
      </p:sp>
    </p:spTree>
    <p:extLst>
      <p:ext uri="{BB962C8B-B14F-4D97-AF65-F5344CB8AC3E}">
        <p14:creationId xmlns:p14="http://schemas.microsoft.com/office/powerpoint/2010/main" val="400185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edical Design 16x9">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F00001141.potx" id="{D7485564-6666-4DDB-B0D3-55F6E694D6E5}" vid="{6E950D30-6FC6-4411-BCFF-468AD9ECA787}"/>
    </a:ext>
  </a:extLst>
</a:theme>
</file>

<file path=ppt/theme/theme2.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Medical design presentation (widescreen)</Template>
  <TotalTime>14865</TotalTime>
  <Words>1251</Words>
  <Application>Microsoft Office PowerPoint</Application>
  <PresentationFormat>Custom</PresentationFormat>
  <Paragraphs>173</Paragraphs>
  <Slides>18</Slides>
  <Notes>15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Medical Design 16x9</vt:lpstr>
      <vt:lpstr>Single Payer Healthcare</vt:lpstr>
      <vt:lpstr>What is Single Payer? </vt:lpstr>
      <vt:lpstr>Single Payer: How it Works</vt:lpstr>
      <vt:lpstr>Benefits of Single Payer (SP)</vt:lpstr>
      <vt:lpstr>Medicare Under Threat of Privatization</vt:lpstr>
      <vt:lpstr>Medicare Today</vt:lpstr>
      <vt:lpstr>The Medicare Pie Before 2003</vt:lpstr>
      <vt:lpstr>The Medicare Pie Today</vt:lpstr>
      <vt:lpstr>Medicare Advantage, Highly Profitable</vt:lpstr>
      <vt:lpstr>Contributing to MA Profits, Fraud</vt:lpstr>
      <vt:lpstr>Medicare Advantage Increased Administrative Costs: More to admistrators, Less to Patients</vt:lpstr>
      <vt:lpstr>Is Medicare Advantage “Better”?</vt:lpstr>
      <vt:lpstr>ACO REACH </vt:lpstr>
      <vt:lpstr>ACO Reach </vt:lpstr>
      <vt:lpstr>How DCEs and ACO Reach Profit: </vt:lpstr>
      <vt:lpstr>DCEs and ACO REACH Threaten Medicare Solvency</vt:lpstr>
      <vt:lpstr>What’s Wrong with Privatized Medicare? </vt:lpstr>
      <vt:lpstr>Fighting Back!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Jordan Centers</dc:creator>
  <cp:lastModifiedBy>Charles Paidock</cp:lastModifiedBy>
  <cp:revision>67</cp:revision>
  <cp:lastPrinted>2019-08-03T21:10:52Z</cp:lastPrinted>
  <dcterms:created xsi:type="dcterms:W3CDTF">2019-05-11T22:55:57Z</dcterms:created>
  <dcterms:modified xsi:type="dcterms:W3CDTF">2023-01-20T18:14:41Z</dcterms:modified>
</cp:coreProperties>
</file>